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9"/>
  </p:notesMasterIdLst>
  <p:handoutMasterIdLst>
    <p:handoutMasterId r:id="rId40"/>
  </p:handoutMasterIdLst>
  <p:sldIdLst>
    <p:sldId id="326" r:id="rId2"/>
    <p:sldId id="359" r:id="rId3"/>
    <p:sldId id="328" r:id="rId4"/>
    <p:sldId id="371" r:id="rId5"/>
    <p:sldId id="333" r:id="rId6"/>
    <p:sldId id="354" r:id="rId7"/>
    <p:sldId id="388" r:id="rId8"/>
    <p:sldId id="360" r:id="rId9"/>
    <p:sldId id="385" r:id="rId10"/>
    <p:sldId id="386" r:id="rId11"/>
    <p:sldId id="364" r:id="rId12"/>
    <p:sldId id="355" r:id="rId13"/>
    <p:sldId id="372" r:id="rId14"/>
    <p:sldId id="334" r:id="rId15"/>
    <p:sldId id="337" r:id="rId16"/>
    <p:sldId id="338" r:id="rId17"/>
    <p:sldId id="339" r:id="rId18"/>
    <p:sldId id="366" r:id="rId19"/>
    <p:sldId id="376" r:id="rId20"/>
    <p:sldId id="342" r:id="rId21"/>
    <p:sldId id="343" r:id="rId22"/>
    <p:sldId id="389" r:id="rId23"/>
    <p:sldId id="396" r:id="rId24"/>
    <p:sldId id="370" r:id="rId25"/>
    <p:sldId id="378" r:id="rId26"/>
    <p:sldId id="383" r:id="rId27"/>
    <p:sldId id="347" r:id="rId28"/>
    <p:sldId id="348" r:id="rId29"/>
    <p:sldId id="379" r:id="rId30"/>
    <p:sldId id="380" r:id="rId31"/>
    <p:sldId id="391" r:id="rId32"/>
    <p:sldId id="392" r:id="rId33"/>
    <p:sldId id="393" r:id="rId34"/>
    <p:sldId id="382" r:id="rId35"/>
    <p:sldId id="381" r:id="rId36"/>
    <p:sldId id="384" r:id="rId37"/>
    <p:sldId id="350" r:id="rId3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PRESENTATION PARCOURSUP" id="{0B896E98-F45E-4768-8620-EDDF394BE181}">
          <p14:sldIdLst>
            <p14:sldId id="326"/>
            <p14:sldId id="359"/>
            <p14:sldId id="328"/>
            <p14:sldId id="371"/>
            <p14:sldId id="333"/>
            <p14:sldId id="354"/>
            <p14:sldId id="388"/>
            <p14:sldId id="360"/>
            <p14:sldId id="385"/>
            <p14:sldId id="386"/>
            <p14:sldId id="364"/>
            <p14:sldId id="355"/>
            <p14:sldId id="372"/>
            <p14:sldId id="334"/>
            <p14:sldId id="337"/>
            <p14:sldId id="338"/>
            <p14:sldId id="339"/>
            <p14:sldId id="366"/>
            <p14:sldId id="376"/>
            <p14:sldId id="342"/>
            <p14:sldId id="343"/>
            <p14:sldId id="389"/>
            <p14:sldId id="396"/>
            <p14:sldId id="370"/>
            <p14:sldId id="378"/>
            <p14:sldId id="383"/>
            <p14:sldId id="347"/>
            <p14:sldId id="348"/>
            <p14:sldId id="379"/>
            <p14:sldId id="380"/>
            <p14:sldId id="391"/>
            <p14:sldId id="392"/>
            <p14:sldId id="393"/>
            <p14:sldId id="382"/>
            <p14:sldId id="381"/>
            <p14:sldId id="384"/>
            <p14:sldId id="350"/>
          </p14:sldIdLst>
        </p14:section>
      </p14:sectionLst>
    </p:ex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7454"/>
    <a:srgbClr val="0C5076"/>
    <a:srgbClr val="51B9AA"/>
    <a:srgbClr val="797FBB"/>
    <a:srgbClr val="3D566E"/>
    <a:srgbClr val="EC130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384" y="-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pPr/>
              <a:t>19/01/2021</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pPr/>
              <a:t>‹N°›</a:t>
            </a:fld>
            <a:endParaRPr lang="fr-FR"/>
          </a:p>
        </p:txBody>
      </p:sp>
    </p:spTree>
    <p:extLst>
      <p:ext uri="{BB962C8B-B14F-4D97-AF65-F5344CB8AC3E}">
        <p14:creationId xmlns:p14="http://schemas.microsoft.com/office/powerpoint/2010/main" xmlns=""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19/01/2021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xmlns=""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xmlns="" val="302690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xmlns=""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xmlns="" val="206021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xmlns="" val="4152821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pPr/>
              <a:t>19/01/2021</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xmlns=""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xmlns=""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xmlns=""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pPr algn="r"/>
              <a:t>19/01/2021</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xmlns=""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pPr algn="r"/>
              <a:t>19/01/2021</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xmlns=""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pPr algn="r"/>
              <a:t>19/01/2021</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xmlns=""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pPr algn="r"/>
              <a:t>19/01/2021</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xmlns=""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pPr algn="r"/>
              <a:t>19/01/2021</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pPr algn="r"/>
              <a:t>19/01/2021</a:t>
            </a:fld>
            <a:endParaRPr lang="fr-FR" cap="all"/>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pPr/>
              <a:t>19/01/2021</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xmlns=""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771550"/>
            <a:ext cx="8532808" cy="432048"/>
          </a:xfrm>
        </p:spPr>
        <p:txBody>
          <a:bodyPr/>
          <a:lstStyle/>
          <a:p>
            <a:pPr marL="0" indent="0" algn="l">
              <a:buNone/>
            </a:pPr>
            <a:r>
              <a:rPr lang="fr-FR" sz="2400">
                <a:latin typeface="+mj-lt"/>
                <a:ea typeface="+mj-ea"/>
                <a:cs typeface="+mj-cs"/>
              </a:rPr>
              <a:t>Consulter la fiche de présentation d’une formation</a:t>
            </a:r>
          </a:p>
        </p:txBody>
      </p:sp>
      <p:sp>
        <p:nvSpPr>
          <p:cNvPr id="4" name="Espace réservé du texte 3"/>
          <p:cNvSpPr>
            <a:spLocks noGrp="1"/>
          </p:cNvSpPr>
          <p:nvPr>
            <p:ph type="body" sz="quarter" idx="14"/>
          </p:nvPr>
        </p:nvSpPr>
        <p:spPr>
          <a:xfrm>
            <a:off x="323528" y="1200125"/>
            <a:ext cx="8601301" cy="3531865"/>
          </a:xfrm>
        </p:spPr>
        <p:txBody>
          <a:bodyPr/>
          <a:lstStyle/>
          <a:p>
            <a:pPr marL="171450" lvl="0" indent="-171450">
              <a:buClr>
                <a:srgbClr val="ED7454"/>
              </a:buClr>
              <a:buFont typeface="Arial" panose="020B0604020202020204" pitchFamily="34" charset="0"/>
              <a:buChar char="•"/>
            </a:pPr>
            <a:r>
              <a:rPr lang="fr-FR" sz="1200" b="1">
                <a:solidFill>
                  <a:srgbClr val="ED7454"/>
                </a:solidFill>
              </a:rPr>
              <a:t>La formation </a:t>
            </a:r>
            <a:r>
              <a:rPr lang="fr-FR" sz="1200"/>
              <a:t>: les contenus et l’organisation des enseignements, les langues et options, les dispositifs pédagogiques, les éventuels frais, modalités et calendrier des épreuves écrites/orales prévues par certaines formations sélectives</a:t>
            </a:r>
            <a:br>
              <a:rPr lang="fr-FR" sz="1200"/>
            </a:br>
            <a:endParaRPr lang="fr-FR" sz="800"/>
          </a:p>
          <a:p>
            <a:pPr marL="171450" lvl="0" indent="-171450">
              <a:buClr>
                <a:srgbClr val="ED7454"/>
              </a:buClr>
              <a:buFont typeface="Arial" panose="020B0604020202020204" pitchFamily="34" charset="0"/>
              <a:buChar char="•"/>
            </a:pPr>
            <a:r>
              <a:rPr lang="fr-FR" sz="1200" b="1">
                <a:solidFill>
                  <a:srgbClr val="ED7454"/>
                </a:solidFill>
              </a:rPr>
              <a:t>Les connaissances et compétences attendues </a:t>
            </a:r>
            <a:r>
              <a:rPr lang="fr-FR" sz="1200"/>
              <a:t>: attendus nationaux, attendus complémentaires</a:t>
            </a:r>
            <a:endParaRPr lang="fr-FR" sz="1200">
              <a:cs typeface="Arial"/>
            </a:endParaRPr>
          </a:p>
          <a:p>
            <a:pPr marL="182245" lvl="0">
              <a:buClr>
                <a:srgbClr val="ED7454"/>
              </a:buClr>
            </a:pPr>
            <a:r>
              <a:rPr lang="fr-FR" sz="1200" u="sng"/>
              <a:t>Une rubrique « Bac 2021 » : des conseils sur les spécialités et options recommandées par les formations pour réussir </a:t>
            </a:r>
            <a:br>
              <a:rPr lang="fr-FR" sz="1200" u="sng"/>
            </a:br>
            <a:endParaRPr lang="fr-FR" sz="800" b="1" u="sng">
              <a:solidFill>
                <a:srgbClr val="F28E65"/>
              </a:solidFill>
              <a:cs typeface="Arial"/>
            </a:endParaRPr>
          </a:p>
          <a:p>
            <a:pPr marL="171450" lvl="0" indent="-171450">
              <a:buClr>
                <a:srgbClr val="ED7454"/>
              </a:buClr>
              <a:buFont typeface="Arial" panose="020B0604020202020204" pitchFamily="34" charset="0"/>
              <a:buChar char="•"/>
            </a:pPr>
            <a:r>
              <a:rPr lang="fr-FR" sz="1200" b="1">
                <a:solidFill>
                  <a:srgbClr val="ED7454"/>
                </a:solidFill>
              </a:rPr>
              <a:t>Les critères généraux d’examen des vœux</a:t>
            </a:r>
            <a:r>
              <a:rPr lang="fr-FR" sz="1200" b="1"/>
              <a:t> </a:t>
            </a:r>
            <a:r>
              <a:rPr lang="fr-FR" sz="1200"/>
              <a:t>pris en compte pour l’analyse du dossier (résultats académiques, compétences académiques, savoir-être, motivation et cohérence du projet ….)</a:t>
            </a:r>
            <a:endParaRPr lang="fr-FR" sz="1200">
              <a:cs typeface="Arial"/>
            </a:endParaRPr>
          </a:p>
          <a:p>
            <a:pPr marL="182245">
              <a:buClr>
                <a:srgbClr val="ED7454"/>
              </a:buClr>
            </a:pPr>
            <a:r>
              <a:rPr lang="fr-FR" sz="1200" u="sng"/>
              <a:t>Des informations sur le processus d’examen des vœux </a:t>
            </a:r>
            <a:r>
              <a:rPr lang="fr-FR" sz="1200"/>
              <a:t>: explications sur le fonctionnement d’une commission d’examen des vœux, informations sur les taux légaux mis en œuvre  (ex : taux minimum de lycéens boursiers admis)</a:t>
            </a:r>
            <a:br>
              <a:rPr lang="fr-FR" sz="1200"/>
            </a:br>
            <a:endParaRPr lang="fr-FR" sz="800">
              <a:cs typeface="Arial"/>
            </a:endParaRPr>
          </a:p>
          <a:p>
            <a:pPr marL="171450" indent="-171450">
              <a:buClr>
                <a:srgbClr val="ED7454"/>
              </a:buClr>
              <a:buFont typeface="Arial" panose="020B0604020202020204" pitchFamily="34" charset="0"/>
              <a:buChar char="•"/>
            </a:pPr>
            <a:r>
              <a:rPr lang="fr-FR" sz="1200" b="1">
                <a:solidFill>
                  <a:srgbClr val="ED7454"/>
                </a:solidFill>
              </a:rPr>
              <a:t>Les débouchés </a:t>
            </a:r>
            <a:r>
              <a:rPr lang="fr-FR" sz="1200"/>
              <a:t>: possibilités de poursuite d’études et, à partir du 20 janvier 2021, des indicateurs calculés au niveau national en termes de réussite et d’insertion professionnelle </a:t>
            </a:r>
            <a:endParaRPr lang="fr-FR" sz="1200">
              <a:cs typeface="Arial"/>
            </a:endParaRPr>
          </a:p>
          <a:p>
            <a:pPr marL="171450" indent="-171450">
              <a:buClr>
                <a:srgbClr val="ED7454"/>
              </a:buClr>
              <a:buFont typeface="Arial" panose="020B0604020202020204" pitchFamily="34" charset="0"/>
              <a:buChar char="•"/>
            </a:pPr>
            <a:r>
              <a:rPr lang="fr-FR" sz="1200" b="1">
                <a:solidFill>
                  <a:srgbClr val="ED7454"/>
                </a:solidFill>
              </a:rPr>
              <a:t>Les contacts des référents de la formation </a:t>
            </a:r>
            <a:r>
              <a:rPr lang="fr-FR" sz="1200"/>
              <a:t>(référent handicap, responsable pédagogique, étudiants ambassadeurs…)</a:t>
            </a:r>
            <a:endParaRPr lang="fr-FR" sz="1200">
              <a:cs typeface="Arial"/>
            </a:endParaRPr>
          </a:p>
          <a:p>
            <a:pPr marL="171450" lvl="0" indent="-171450">
              <a:buClr>
                <a:srgbClr val="ED7454"/>
              </a:buClr>
              <a:buFont typeface="Arial" panose="020B0604020202020204" pitchFamily="34" charset="0"/>
              <a:buChar char="•"/>
            </a:pPr>
            <a:r>
              <a:rPr lang="fr-FR" sz="1200" b="1">
                <a:solidFill>
                  <a:srgbClr val="ED7454"/>
                </a:solidFill>
              </a:rPr>
              <a:t>Les dates des Journées portes ouvertes ou journées d’immersion</a:t>
            </a:r>
            <a:endParaRPr lang="fr-FR" sz="1200" b="1">
              <a:solidFill>
                <a:srgbClr val="ED7454"/>
              </a:solidFill>
              <a:cs typeface="Arial"/>
            </a:endParaRPr>
          </a:p>
          <a:p>
            <a:pPr marL="171450" indent="-171450">
              <a:buClr>
                <a:srgbClr val="ED7454"/>
              </a:buClr>
              <a:buFont typeface="Arial" panose="020B0604020202020204" pitchFamily="34" charset="0"/>
              <a:buChar char="•"/>
            </a:pPr>
            <a:r>
              <a:rPr lang="fr-FR" sz="1200" b="1">
                <a:solidFill>
                  <a:srgbClr val="ED7454"/>
                </a:solidFill>
              </a:rPr>
              <a:t>Les chiffres clés  :  </a:t>
            </a:r>
            <a:r>
              <a:rPr lang="fr-FR" sz="1200"/>
              <a:t>l’admission en 2020, le nombre de places en 2021 (à partir du 20 janvier 2021)</a:t>
            </a:r>
            <a:endParaRPr lang="fr-FR" sz="120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pPr algn="r"/>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a:p>
        </p:txBody>
      </p:sp>
    </p:spTree>
    <p:extLst>
      <p:ext uri="{BB962C8B-B14F-4D97-AF65-F5344CB8AC3E}">
        <p14:creationId xmlns:p14="http://schemas.microsoft.com/office/powerpoint/2010/main" xmlns="" val="220478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Consolider son projet d’orientation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a:solidFill>
                  <a:srgbClr val="3D566E"/>
                </a:solidFill>
              </a:rPr>
              <a:t> </a:t>
            </a:r>
            <a:r>
              <a:rPr lang="fr-FR" altLang="fr-FR" sz="1600" b="1">
                <a:solidFill>
                  <a:srgbClr val="0C5076"/>
                </a:solidFill>
              </a:rPr>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a:solidFill>
                <a:srgbClr val="0C5076"/>
              </a:solidFill>
            </a:endParaRPr>
          </a:p>
          <a:p>
            <a:pPr marL="177800" lvl="0" indent="-177800" fontAlgn="base">
              <a:spcBef>
                <a:spcPct val="20000"/>
              </a:spcBef>
              <a:spcAft>
                <a:spcPct val="0"/>
              </a:spcAft>
              <a:buSzPct val="100000"/>
              <a:buBlip>
                <a:blip r:embed="rId2"/>
              </a:buBlip>
            </a:pPr>
            <a:r>
              <a:rPr lang="fr-FR" altLang="fr-FR" sz="1600" b="1">
                <a:solidFill>
                  <a:srgbClr val="0C5076"/>
                </a:solidFill>
              </a:rPr>
              <a:t>à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ED745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a:solidFill>
                  <a:srgbClr val="0C5076"/>
                </a:solidFill>
              </a:rPr>
              <a:t>Attendus, critères généraux d’examen des vœux, taux d’accès, nombre de places, taux de réussite, débouchés et insertion professionnelle … </a:t>
            </a:r>
          </a:p>
          <a:p>
            <a:pPr algn="ctr" fontAlgn="auto">
              <a:spcBef>
                <a:spcPts val="0"/>
              </a:spcBef>
              <a:spcAft>
                <a:spcPts val="0"/>
              </a:spcAft>
              <a:defRPr/>
            </a:pPr>
            <a:endParaRPr lang="fr-FR" sz="1400" b="1" cap="all">
              <a:solidFill>
                <a:srgbClr val="0C5076"/>
              </a:solidFill>
            </a:endParaRPr>
          </a:p>
          <a:p>
            <a:pPr algn="ctr" fontAlgn="auto">
              <a:spcBef>
                <a:spcPts val="0"/>
              </a:spcBef>
              <a:spcAft>
                <a:spcPts val="0"/>
              </a:spcAft>
              <a:defRPr/>
            </a:pPr>
            <a:r>
              <a:rPr lang="fr-FR" sz="1400" b="1" cap="all">
                <a:solidFill>
                  <a:srgbClr val="0C5076"/>
                </a:solidFill>
              </a:rPr>
              <a:t>ces données sont essentielles </a:t>
            </a:r>
          </a:p>
        </p:txBody>
      </p:sp>
    </p:spTree>
    <p:extLst>
      <p:ext uri="{BB962C8B-B14F-4D97-AF65-F5344CB8AC3E}">
        <p14:creationId xmlns:p14="http://schemas.microsoft.com/office/powerpoint/2010/main" xmlns="" val="6842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400"/>
              <a:t>L’accompagnement des candidats en situation de handicap ou atteints d’un trouble de santé invalidant </a:t>
            </a:r>
          </a:p>
        </p:txBody>
      </p:sp>
      <p:sp>
        <p:nvSpPr>
          <p:cNvPr id="7" name="Espace réservé de la date 6"/>
          <p:cNvSpPr>
            <a:spLocks noGrp="1"/>
          </p:cNvSpPr>
          <p:nvPr>
            <p:ph type="dt" sz="half" idx="10"/>
          </p:nvPr>
        </p:nvSpPr>
        <p:spPr/>
        <p:txBody>
          <a:bodyPr/>
          <a:lstStyle/>
          <a:p>
            <a:pPr algn="r"/>
            <a:fld id="{73443CCB-DDAF-4D96-85E4-ADA686CFFF6B}" type="datetime1">
              <a:rPr lang="fr-FR" cap="all" smtClean="0"/>
              <a:pPr algn="r"/>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a:p>
        </p:txBody>
      </p:sp>
      <p:sp>
        <p:nvSpPr>
          <p:cNvPr id="12" name="Rectangle 11"/>
          <p:cNvSpPr/>
          <p:nvPr/>
        </p:nvSpPr>
        <p:spPr>
          <a:xfrm>
            <a:off x="359999" y="1654805"/>
            <a:ext cx="8424000" cy="3539430"/>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rgbClr val="F28E65"/>
                </a:solidFill>
              </a:rPr>
              <a:t>Les coordonnées d’un référent handicap sur chaque fiche de formation. </a:t>
            </a:r>
            <a:r>
              <a:rPr lang="fr-FR" sz="1600" dirty="0">
                <a:solidFill>
                  <a:srgbClr val="0C5076"/>
                </a:solidFill>
              </a:rPr>
              <a:t>Il est disponible pour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600" b="1" dirty="0">
                <a:solidFill>
                  <a:srgbClr val="F28E65"/>
                </a:solidFill>
              </a:rPr>
              <a:t>Le candidat peut renseigner une fiche de liaison dans son dossier Parcoursup </a:t>
            </a:r>
            <a:r>
              <a:rPr lang="fr-FR" sz="1600" dirty="0">
                <a:solidFill>
                  <a:srgbClr val="0C5076"/>
                </a:solidFill>
              </a:rPr>
              <a:t>pour préciser ses besoins. Cette fiche est </a:t>
            </a:r>
            <a:r>
              <a:rPr lang="fr-FR" sz="1600" b="1" dirty="0">
                <a:solidFill>
                  <a:srgbClr val="F28E65"/>
                </a:solidFill>
              </a:rPr>
              <a:t>facultative</a:t>
            </a:r>
            <a:r>
              <a:rPr lang="fr-FR" sz="1600" dirty="0">
                <a:solidFill>
                  <a:srgbClr val="0C5076"/>
                </a:solidFill>
              </a:rPr>
              <a:t> et n’est </a:t>
            </a:r>
            <a:r>
              <a:rPr lang="fr-FR" sz="1600" b="1" dirty="0">
                <a:solidFill>
                  <a:srgbClr val="F28E65"/>
                </a:solidFill>
              </a:rPr>
              <a:t>pas transmise aux formations </a:t>
            </a:r>
            <a:r>
              <a:rPr lang="fr-FR" sz="1600" dirty="0">
                <a:solidFill>
                  <a:srgbClr val="0C5076"/>
                </a:solidFill>
              </a:rPr>
              <a:t>pour l’examen des vœux </a:t>
            </a:r>
            <a:r>
              <a:rPr lang="fr-FR" sz="1600" dirty="0">
                <a:solidFill>
                  <a:srgbClr val="0C5076"/>
                </a:solidFill>
                <a:sym typeface="Wingdings" panose="05000000000000000000" pitchFamily="2" charset="2"/>
              </a:rPr>
              <a:t> </a:t>
            </a:r>
            <a:r>
              <a:rPr lang="fr-FR" sz="1600" b="1" dirty="0">
                <a:solidFill>
                  <a:srgbClr val="0C5076"/>
                </a:solidFill>
              </a:rPr>
              <a:t>Le candidat pourra la transmettre à la formation qu’il aura choisie pour préparer sa rentrée</a:t>
            </a:r>
            <a:r>
              <a:rPr lang="fr-FR" sz="1600" dirty="0">
                <a:solidFill>
                  <a:srgbClr val="0C5076"/>
                </a:solidFill>
              </a:rPr>
              <a:t>. Cela permet d’anticiper son arrivée dans le nouvel établissement.</a:t>
            </a:r>
            <a:endParaRPr lang="fr-FR" sz="1600" dirty="0">
              <a:solidFill>
                <a:srgbClr val="0C5076"/>
              </a:solidFill>
              <a:cs typeface="Arial"/>
            </a:endParaRPr>
          </a:p>
          <a:p>
            <a:endParaRPr lang="fr-FR" sz="1200" b="1" dirty="0"/>
          </a:p>
          <a:p>
            <a:pPr marL="285750" indent="-285750">
              <a:buFont typeface="Arial" panose="020B0604020202020204" pitchFamily="34" charset="0"/>
              <a:buChar char="•"/>
            </a:pPr>
            <a:r>
              <a:rPr lang="fr-FR" sz="1600" b="1" dirty="0">
                <a:solidFill>
                  <a:srgbClr val="F28E65"/>
                </a:solidFill>
              </a:rPr>
              <a:t>A partir du 27 mai 2021, le candidat peut demander au recteur le réexamen de son dossier </a:t>
            </a:r>
            <a:r>
              <a:rPr lang="fr-FR" sz="1600" dirty="0">
                <a:solidFill>
                  <a:srgbClr val="0C5076"/>
                </a:solidFill>
              </a:rPr>
              <a:t>(via la rubrique « contact » dans Parcoursup) s’il ne trouve pas de formation adaptée à ses besoins spécifiques et que sa situation justifie une inscription dans un établissement situé dans une zone géographique déterminée. </a:t>
            </a:r>
            <a:endParaRPr lang="fr-FR" sz="1600" dirty="0">
              <a:solidFill>
                <a:srgbClr val="0C5076"/>
              </a:solidFill>
              <a:cs typeface="Arial"/>
            </a:endParaRPr>
          </a:p>
          <a:p>
            <a:endParaRPr lang="fr-FR" sz="1600" dirty="0"/>
          </a:p>
        </p:txBody>
      </p:sp>
    </p:spTree>
    <p:extLst>
      <p:ext uri="{BB962C8B-B14F-4D97-AF65-F5344CB8AC3E}">
        <p14:creationId xmlns:p14="http://schemas.microsoft.com/office/powerpoint/2010/main" xmlns="" val="48145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19/01/2021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13</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a:solidFill>
                  <a:srgbClr val="0C5076"/>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xmlns="" val="1048646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et consulter régulièrement </a:t>
            </a:r>
            <a:r>
              <a:rPr lang="fr-FR" sz="1800" dirty="0"/>
              <a:t>: 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en lycée général, technologique ou professionnel) : sur les bulletins scolaires ou le relevé de notes des épreuves anticipées du baccalauréat </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7" name="Rectangle 6"/>
          <p:cNvSpPr/>
          <p:nvPr/>
        </p:nvSpPr>
        <p:spPr>
          <a:xfrm>
            <a:off x="234038" y="3797760"/>
            <a:ext cx="8605993" cy="91440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600" b="1" i="1">
                <a:solidFill>
                  <a:schemeClr val="bg1"/>
                </a:solidFill>
              </a:rPr>
              <a:t>Important : renseignez un numéro de portable </a:t>
            </a:r>
            <a:r>
              <a:rPr lang="fr-FR" sz="1600" i="1">
                <a:solidFill>
                  <a:schemeClr val="bg1"/>
                </a:solidFill>
              </a:rPr>
              <a:t>pour recevoir les alertes envoyées par la plateforme. </a:t>
            </a:r>
            <a:r>
              <a:rPr lang="fr-FR" sz="1600" b="1" i="1">
                <a:solidFill>
                  <a:schemeClr val="bg1"/>
                </a:solidFill>
              </a:rPr>
              <a:t>Les </a:t>
            </a:r>
            <a:r>
              <a:rPr lang="fr-FR" b="1">
                <a:solidFill>
                  <a:srgbClr val="F28E65"/>
                </a:solidFill>
              </a:rPr>
              <a:t>parents ou tuteurs légaux </a:t>
            </a:r>
            <a:r>
              <a:rPr lang="fr-FR" sz="1600" i="1">
                <a:solidFill>
                  <a:schemeClr val="bg1"/>
                </a:solidFill>
              </a:rPr>
              <a:t>peuvent également renseigner leur numéro de portable pour recevoir les mêmes alertes Parcoursup. </a:t>
            </a:r>
          </a:p>
        </p:txBody>
      </p:sp>
    </p:spTree>
    <p:extLst>
      <p:ext uri="{BB962C8B-B14F-4D97-AF65-F5344CB8AC3E}">
        <p14:creationId xmlns:p14="http://schemas.microsoft.com/office/powerpoint/2010/main" xmlns="" val="346394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Formuler des vœux sur Parcoursup </a:t>
            </a:r>
          </a:p>
        </p:txBody>
      </p:sp>
      <p:sp>
        <p:nvSpPr>
          <p:cNvPr id="3" name="Espace réservé du contenu 2"/>
          <p:cNvSpPr>
            <a:spLocks noGrp="1"/>
          </p:cNvSpPr>
          <p:nvPr>
            <p:ph sz="quarter" idx="14"/>
          </p:nvPr>
        </p:nvSpPr>
        <p:spPr>
          <a:xfrm>
            <a:off x="311399" y="1477324"/>
            <a:ext cx="8422491" cy="2678601"/>
          </a:xfrm>
        </p:spPr>
        <p:txBody>
          <a:bodyPr/>
          <a:lstStyle/>
          <a:p>
            <a:pPr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Jusqu’à 10 vœux </a:t>
            </a:r>
            <a:r>
              <a:rPr lang="fr-FR" sz="1600">
                <a:solidFill>
                  <a:srgbClr val="3D566E"/>
                </a:solidFill>
              </a:rPr>
              <a:t> </a:t>
            </a:r>
            <a:r>
              <a:rPr lang="fr-FR" sz="1600"/>
              <a:t>et</a:t>
            </a:r>
            <a:r>
              <a:rPr lang="fr-FR" sz="1600">
                <a:solidFill>
                  <a:srgbClr val="3D566E"/>
                </a:solidFill>
              </a:rPr>
              <a:t> </a:t>
            </a:r>
            <a:r>
              <a:rPr lang="fr-FR" sz="1800" b="1">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800" b="1">
                <a:solidFill>
                  <a:srgbClr val="EC130E"/>
                </a:solidFill>
              </a:rPr>
              <a:t>&gt; </a:t>
            </a:r>
            <a:r>
              <a:rPr lang="fr-FR" sz="1800"/>
              <a:t>Pour des </a:t>
            </a:r>
            <a:r>
              <a:rPr lang="fr-FR" sz="1800" b="1">
                <a:solidFill>
                  <a:srgbClr val="F28E65"/>
                </a:solidFill>
              </a:rPr>
              <a:t>formations sélectives </a:t>
            </a:r>
            <a:r>
              <a:rPr lang="fr-FR" sz="1800"/>
              <a:t>(Classes prépa, STS, IUT, écoles, IFSI, IEP…) et </a:t>
            </a:r>
            <a:r>
              <a:rPr lang="fr-FR" sz="1800" b="1">
                <a:solidFill>
                  <a:srgbClr val="F28E65"/>
                </a:solidFill>
              </a:rPr>
              <a:t>non sélectives </a:t>
            </a:r>
            <a:r>
              <a:rPr lang="fr-FR" sz="1800"/>
              <a:t>(licences, PASS)</a:t>
            </a:r>
            <a:endParaRPr lang="fr-FR" sz="1800" b="1"/>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motivés </a:t>
            </a:r>
            <a:r>
              <a:rPr lang="fr-FR" sz="180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non classés </a:t>
            </a:r>
            <a:r>
              <a:rPr lang="fr-FR" sz="1800"/>
              <a:t>: aucune contrainte imposée pour éviter toute autocensure</a:t>
            </a:r>
            <a:endParaRPr lang="fr-FR" sz="1600"/>
          </a:p>
          <a:p>
            <a:pPr lvl="0" defTabSz="457200">
              <a:spcBef>
                <a:spcPct val="20000"/>
              </a:spcBef>
              <a:spcAft>
                <a:spcPts val="0"/>
              </a:spcAft>
              <a:buClr>
                <a:srgbClr val="FF0000"/>
              </a:buClr>
              <a:buSzPct val="100000"/>
              <a:defRPr/>
            </a:pPr>
            <a:r>
              <a:rPr lang="fr-FR">
                <a:solidFill>
                  <a:srgbClr val="3D566E"/>
                </a:solidFill>
                <a:latin typeface="Calibri"/>
              </a:rPr>
              <a:t> </a:t>
            </a:r>
          </a:p>
          <a:p>
            <a:pPr lvl="0" defTabSz="457200">
              <a:spcBef>
                <a:spcPct val="20000"/>
              </a:spcBef>
              <a:spcAft>
                <a:spcPts val="0"/>
              </a:spcAft>
              <a:buClr>
                <a:srgbClr val="FF0000"/>
              </a:buClr>
              <a:buSzPct val="100000"/>
              <a:defRPr/>
            </a:pPr>
            <a:endParaRPr lang="fr-FR">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10" name="Rectangle 9"/>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chemeClr val="bg1"/>
                </a:solidFill>
                <a:effectLst/>
                <a:uLnTx/>
                <a:uFillTx/>
              </a:rPr>
              <a:t>évitez de n’en formuler qu’un seul (en 2020, les candidats ont formulé 9 vœux en moyenne).</a:t>
            </a:r>
          </a:p>
        </p:txBody>
      </p:sp>
      <p:sp>
        <p:nvSpPr>
          <p:cNvPr id="7" name="Rectangle à coins arrondis 6"/>
          <p:cNvSpPr/>
          <p:nvPr/>
        </p:nvSpPr>
        <p:spPr>
          <a:xfrm>
            <a:off x="6551029" y="76969"/>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xmlns="" val="248353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400" dirty="0"/>
              <a:t>Focus sur les vœux multiples (1/2)</a:t>
            </a:r>
            <a:br>
              <a:rPr lang="fr-FR" sz="2400" dirty="0"/>
            </a:b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251522" y="1431720"/>
            <a:ext cx="8406337" cy="3435886"/>
          </a:xfrm>
        </p:spPr>
        <p:txBody>
          <a:bodyPr/>
          <a:lstStyle/>
          <a:p>
            <a:pPr marL="285750" lvl="1" indent="-285750" defTabSz="457200">
              <a:lnSpc>
                <a:spcPct val="110000"/>
              </a:lnSpc>
              <a:spcBef>
                <a:spcPct val="20000"/>
              </a:spcBef>
              <a:spcAft>
                <a:spcPts val="0"/>
              </a:spcAft>
              <a:buClr>
                <a:srgbClr val="FF0000"/>
              </a:buClr>
              <a:buFont typeface="Wingdings" panose="05000000000000000000" pitchFamily="2" charset="2"/>
              <a:buChar char="Ø"/>
              <a:defRPr/>
            </a:pPr>
            <a:r>
              <a:rPr lang="fr-FR" sz="1600" b="1" dirty="0">
                <a:solidFill>
                  <a:srgbClr val="F28E65"/>
                </a:solidFill>
              </a:rPr>
              <a:t>Un vœu multiple est un regroupement de plusieurs formations similaires.</a:t>
            </a:r>
          </a:p>
          <a:p>
            <a:pPr marL="0" lvl="1" indent="0" defTabSz="457200">
              <a:lnSpc>
                <a:spcPct val="110000"/>
              </a:lnSpc>
              <a:spcBef>
                <a:spcPct val="20000"/>
              </a:spcBef>
              <a:spcAft>
                <a:spcPts val="0"/>
              </a:spcAft>
              <a:buClr>
                <a:srgbClr val="FF0000"/>
              </a:buClr>
              <a:buNone/>
              <a:defRPr/>
            </a:pPr>
            <a:endParaRPr lang="fr-FR" sz="1600" dirty="0">
              <a:solidFill>
                <a:srgbClr val="3D566E"/>
              </a:solidFill>
            </a:endParaRPr>
          </a:p>
          <a:p>
            <a:pPr marL="285750" lvl="1" indent="-285750" defTabSz="457200">
              <a:lnSpc>
                <a:spcPct val="110000"/>
              </a:lnSpc>
              <a:spcBef>
                <a:spcPct val="20000"/>
              </a:spcBef>
              <a:spcAft>
                <a:spcPts val="0"/>
              </a:spcAft>
              <a:buClr>
                <a:srgbClr val="FF0000"/>
              </a:buClr>
              <a:buFont typeface="Wingdings" panose="05000000000000000000" pitchFamily="2" charset="2"/>
              <a:buChar char="Ø"/>
              <a:defRPr/>
            </a:pPr>
            <a:r>
              <a:rPr lang="fr-FR" sz="1600" b="1" dirty="0">
                <a:solidFill>
                  <a:srgbClr val="F28E65"/>
                </a:solidFill>
              </a:rPr>
              <a:t>Chaque vœu multiple est composé de sous-vœux qui correspondent chacun à un établissement différent.</a:t>
            </a:r>
            <a:r>
              <a:rPr lang="fr-FR" sz="1600" dirty="0">
                <a:solidFill>
                  <a:srgbClr val="3D566E"/>
                </a:solidFill>
              </a:rPr>
              <a:t> </a:t>
            </a:r>
          </a:p>
          <a:p>
            <a:pPr marL="0" lvl="1" indent="0" defTabSz="457200">
              <a:lnSpc>
                <a:spcPct val="110000"/>
              </a:lnSpc>
              <a:spcBef>
                <a:spcPct val="20000"/>
              </a:spcBef>
              <a:spcAft>
                <a:spcPts val="0"/>
              </a:spcAft>
              <a:buClr>
                <a:srgbClr val="FF0000"/>
              </a:buClr>
              <a:buNone/>
              <a:defRPr/>
            </a:pPr>
            <a:endParaRPr lang="fr-FR" sz="1600" dirty="0">
              <a:solidFill>
                <a:srgbClr val="3D566E"/>
              </a:solidFill>
            </a:endParaRPr>
          </a:p>
          <a:p>
            <a:pPr marL="285750" lvl="1" indent="-285750" defTabSz="457200">
              <a:lnSpc>
                <a:spcPct val="110000"/>
              </a:lnSpc>
              <a:spcBef>
                <a:spcPct val="20000"/>
              </a:spcBef>
              <a:spcAft>
                <a:spcPts val="0"/>
              </a:spcAft>
              <a:buClr>
                <a:srgbClr val="FF0000"/>
              </a:buClr>
              <a:buFont typeface="Wingdings" panose="05000000000000000000" pitchFamily="2" charset="2"/>
              <a:buChar char="Ø"/>
              <a:defRPr/>
            </a:pPr>
            <a:r>
              <a:rPr lang="fr-FR" sz="1600" dirty="0">
                <a:solidFill>
                  <a:srgbClr val="3D566E"/>
                </a:solidFill>
              </a:rPr>
              <a:t>Ex : </a:t>
            </a:r>
            <a:r>
              <a:rPr lang="fr-FR" sz="1600" b="1" dirty="0">
                <a:solidFill>
                  <a:srgbClr val="F28E65"/>
                </a:solidFill>
              </a:rPr>
              <a:t>Vous demandez un BTS « Métiers de la chimie » dans 7 établissements différents  : </a:t>
            </a:r>
            <a:r>
              <a:rPr lang="fr-FR" sz="1600" dirty="0">
                <a:solidFill>
                  <a:srgbClr val="0C5076"/>
                </a:solidFill>
              </a:rPr>
              <a:t>d</a:t>
            </a:r>
            <a:r>
              <a:rPr lang="fr-FR" sz="1600" dirty="0">
                <a:solidFill>
                  <a:srgbClr val="0C5076"/>
                </a:solidFill>
                <a:sym typeface="Wingdings" panose="05000000000000000000" pitchFamily="2" charset="2"/>
              </a:rPr>
              <a:t>ans votre dossier, ces demandes comptent pour 1 vœu multiple (le BTS) et 7 sous-vœux (les établissements) qui sont décomptés dans la limite des 20 sous-vœux autorisés pour ce type de formation. </a:t>
            </a:r>
          </a:p>
          <a:p>
            <a:pPr>
              <a:spcAft>
                <a:spcPts val="0"/>
              </a:spcAft>
              <a:defRPr/>
            </a:pPr>
            <a:endParaRPr lang="fr-FR" sz="1600" dirty="0">
              <a:sym typeface="Wingdings" panose="05000000000000000000" pitchFamily="2" charset="2"/>
            </a:endParaRPr>
          </a:p>
          <a:p>
            <a:pPr marL="285750" lvl="1" indent="-285750" defTabSz="457200">
              <a:lnSpc>
                <a:spcPct val="110000"/>
              </a:lnSpc>
              <a:spcBef>
                <a:spcPct val="20000"/>
              </a:spcBef>
              <a:spcAft>
                <a:spcPts val="0"/>
              </a:spcAft>
              <a:buClr>
                <a:srgbClr val="FF0000"/>
              </a:buClr>
              <a:buFont typeface="Wingdings" panose="05000000000000000000" pitchFamily="2" charset="2"/>
              <a:buChar char="Ø"/>
              <a:defRPr/>
            </a:pPr>
            <a:endParaRPr lang="fr-FR" sz="1800" dirty="0">
              <a:solidFill>
                <a:srgbClr val="3D566E"/>
              </a:solidFill>
            </a:endParaRP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xmlns="" val="266650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dirty="0"/>
              <a:t>Focus sur les vœux multiples (2/2) </a:t>
            </a:r>
          </a:p>
        </p:txBody>
      </p:sp>
      <p:sp>
        <p:nvSpPr>
          <p:cNvPr id="3" name="Espace réservé du contenu 2"/>
          <p:cNvSpPr>
            <a:spLocks noGrp="1"/>
          </p:cNvSpPr>
          <p:nvPr>
            <p:ph sz="quarter" idx="14"/>
          </p:nvPr>
        </p:nvSpPr>
        <p:spPr>
          <a:xfrm>
            <a:off x="307878" y="1414184"/>
            <a:ext cx="8424000" cy="3507894"/>
          </a:xfrm>
        </p:spPr>
        <p:txBody>
          <a:bodyPr/>
          <a:lstStyle/>
          <a:p>
            <a:r>
              <a:rPr lang="fr-FR" sz="1400" b="1" dirty="0"/>
              <a:t>Les formations dont </a:t>
            </a:r>
            <a:r>
              <a:rPr lang="fr-FR" sz="1400" b="1" u="sng" dirty="0"/>
              <a:t>le nombre de sous-vœux est </a:t>
            </a:r>
            <a:r>
              <a:rPr lang="fr-FR" sz="1400" b="1" u="sng" dirty="0">
                <a:solidFill>
                  <a:srgbClr val="F28E65"/>
                </a:solidFill>
              </a:rPr>
              <a:t>limité à 10 par vœu multiple dans la limite de 20 sous-vœux au total</a:t>
            </a:r>
            <a:r>
              <a:rPr lang="fr-FR" sz="1400" b="1" dirty="0"/>
              <a:t> : </a:t>
            </a:r>
            <a:endParaRPr lang="fr-FR" sz="1400" b="1" dirty="0">
              <a:solidFill>
                <a:srgbClr val="3D566E"/>
              </a:solidFill>
            </a:endParaRPr>
          </a:p>
          <a:p>
            <a:pPr marL="171450" indent="-171450">
              <a:buFont typeface="Arial" panose="020B0604020202020204" pitchFamily="34" charset="0"/>
              <a:buChar char="•"/>
            </a:pPr>
            <a:r>
              <a:rPr lang="fr-FR" sz="1400" b="1" dirty="0">
                <a:solidFill>
                  <a:srgbClr val="F28E65"/>
                </a:solidFill>
              </a:rPr>
              <a:t>Les BTS et les BUT, Les DN MADE, Les DCG</a:t>
            </a:r>
            <a:r>
              <a:rPr lang="fr-FR" sz="1400" dirty="0">
                <a:solidFill>
                  <a:srgbClr val="F28E65"/>
                </a:solidFill>
              </a:rPr>
              <a:t> </a:t>
            </a:r>
            <a:r>
              <a:rPr lang="fr-FR" sz="1400" dirty="0"/>
              <a:t>(diplôme de comptabilité et de gestion), </a:t>
            </a:r>
            <a:r>
              <a:rPr lang="fr-FR" sz="1400" b="1" dirty="0">
                <a:solidFill>
                  <a:srgbClr val="ED7454"/>
                </a:solidFill>
              </a:rPr>
              <a:t>les</a:t>
            </a:r>
            <a:r>
              <a:rPr lang="fr-FR" sz="1400" b="1" dirty="0">
                <a:solidFill>
                  <a:srgbClr val="F28E65"/>
                </a:solidFill>
              </a:rPr>
              <a:t> classes prépas, Les EFTS </a:t>
            </a:r>
            <a:r>
              <a:rPr lang="fr-FR" sz="1400" dirty="0"/>
              <a:t>(Etablissements de Formation en Travail Social)</a:t>
            </a:r>
          </a:p>
          <a:p>
            <a:pPr marL="171450" indent="-171450">
              <a:lnSpc>
                <a:spcPct val="150000"/>
              </a:lnSpc>
              <a:buFont typeface="Arial" panose="020B0604020202020204" pitchFamily="34" charset="0"/>
              <a:buChar char="•"/>
            </a:pPr>
            <a:endParaRPr lang="fr-FR" sz="1400" b="1" dirty="0">
              <a:solidFill>
                <a:srgbClr val="F28E65"/>
              </a:solidFill>
            </a:endParaRPr>
          </a:p>
          <a:p>
            <a:pPr marL="171450" indent="-171450">
              <a:buFont typeface="Arial" panose="020B0604020202020204" pitchFamily="34" charset="0"/>
              <a:buChar char="•"/>
            </a:pPr>
            <a:r>
              <a:rPr lang="fr-FR" sz="1400" b="1" dirty="0">
                <a:cs typeface="Arial"/>
              </a:rPr>
              <a:t>Les formations dont </a:t>
            </a:r>
            <a:r>
              <a:rPr lang="fr-FR" sz="1400" b="1" u="sng" dirty="0">
                <a:cs typeface="Arial"/>
              </a:rPr>
              <a:t>le nombre de sous-vœux n’est pas limité : </a:t>
            </a:r>
            <a:endParaRPr lang="fr-FR" sz="1400" b="1" dirty="0">
              <a:solidFill>
                <a:srgbClr val="F28E65"/>
              </a:solidFill>
              <a:latin typeface="Calibri"/>
            </a:endParaRPr>
          </a:p>
          <a:p>
            <a:pPr marL="171450" lvl="0" indent="-171450">
              <a:buFont typeface="Arial" panose="020B0604020202020204" pitchFamily="34" charset="0"/>
              <a:buChar char="•"/>
            </a:pPr>
            <a:r>
              <a:rPr lang="fr-FR" sz="1400" b="1" dirty="0">
                <a:solidFill>
                  <a:srgbClr val="F28E65"/>
                </a:solidFill>
              </a:rPr>
              <a:t>Les IFSI </a:t>
            </a:r>
            <a:r>
              <a:rPr lang="fr-FR" sz="1400" dirty="0">
                <a:solidFill>
                  <a:srgbClr val="3D566E"/>
                </a:solidFill>
              </a:rPr>
              <a:t>(Instituts de Formation en Soins Infirmiers) et </a:t>
            </a:r>
            <a:r>
              <a:rPr lang="fr-FR" sz="1400" b="1" dirty="0">
                <a:solidFill>
                  <a:srgbClr val="F28E65"/>
                </a:solidFill>
              </a:rPr>
              <a:t>les instituts d'orthophonie, orthoptie et audioprothèse, les écoles d'ingénieurs et de commerce/management </a:t>
            </a:r>
            <a:r>
              <a:rPr lang="fr-FR" sz="1400" dirty="0">
                <a:solidFill>
                  <a:srgbClr val="3D566E"/>
                </a:solidFill>
              </a:rPr>
              <a:t>regroupées </a:t>
            </a:r>
            <a:r>
              <a:rPr lang="fr-FR" sz="1400" b="1" dirty="0">
                <a:solidFill>
                  <a:srgbClr val="F28E65"/>
                </a:solidFill>
              </a:rPr>
              <a:t>en réseau </a:t>
            </a:r>
            <a:r>
              <a:rPr lang="fr-FR" sz="1400" dirty="0">
                <a:solidFill>
                  <a:srgbClr val="3D566E"/>
                </a:solidFill>
              </a:rPr>
              <a:t>et qui </a:t>
            </a:r>
            <a:r>
              <a:rPr lang="fr-FR" sz="1400" b="1" dirty="0">
                <a:solidFill>
                  <a:srgbClr val="F28E65"/>
                </a:solidFill>
              </a:rPr>
              <a:t>recrutent sur concours commun, Le réseau des Sciences Po / IEP </a:t>
            </a:r>
            <a:r>
              <a:rPr lang="fr-FR" sz="1400" dirty="0">
                <a:solidFill>
                  <a:srgbClr val="3D566E"/>
                </a:solidFill>
              </a:rPr>
              <a:t>(Aix, Lille, Lyon, Rennes, Saint-Germain-en-Laye, Strasbourg et Toulouse) et </a:t>
            </a:r>
            <a:r>
              <a:rPr lang="fr-FR" sz="1400" b="1" dirty="0">
                <a:solidFill>
                  <a:srgbClr val="F28E65"/>
                </a:solidFill>
              </a:rPr>
              <a:t>Sciences Po / IEP Paris , les parcours spécifiques "accès santé" (PASS) en Ile-de-France </a:t>
            </a:r>
            <a:r>
              <a:rPr lang="fr-FR" sz="1400" dirty="0">
                <a:solidFill>
                  <a:srgbClr val="3D566E"/>
                </a:solidFill>
              </a:rPr>
              <a:t>regroupés à l’échelle régionale , </a:t>
            </a:r>
            <a:r>
              <a:rPr lang="fr-FR" sz="1400" dirty="0">
                <a:solidFill>
                  <a:srgbClr val="ED7454"/>
                </a:solidFill>
              </a:rPr>
              <a:t>l</a:t>
            </a:r>
            <a:r>
              <a:rPr lang="fr-FR" sz="1400" b="1" dirty="0">
                <a:solidFill>
                  <a:srgbClr val="ED7454"/>
                </a:solidFill>
              </a:rPr>
              <a:t>e</a:t>
            </a:r>
            <a:r>
              <a:rPr lang="fr-FR" sz="1400" b="1" dirty="0">
                <a:solidFill>
                  <a:srgbClr val="F28E65"/>
                </a:solidFill>
              </a:rPr>
              <a:t> concours commun des écoles nationales vétérinaires    </a:t>
            </a:r>
            <a:endParaRPr lang="fr-FR" sz="1400" b="1" dirty="0">
              <a:solidFill>
                <a:srgbClr val="F28E65"/>
              </a:solidFill>
              <a:cs typeface="Arial"/>
            </a:endParaRP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
        <p:nvSpPr>
          <p:cNvPr id="8" name="Rectangle 7">
            <a:extLst>
              <a:ext uri="{FF2B5EF4-FFF2-40B4-BE49-F238E27FC236}">
                <a16:creationId xmlns:a16="http://schemas.microsoft.com/office/drawing/2014/main" xmlns="" id="{FA19EB84-4159-49F4-9985-AD84DE6E5133}"/>
              </a:ext>
            </a:extLst>
          </p:cNvPr>
          <p:cNvSpPr/>
          <p:nvPr/>
        </p:nvSpPr>
        <p:spPr>
          <a:xfrm>
            <a:off x="275980" y="446237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dirty="0">
                <a:solidFill>
                  <a:srgbClr val="F28E65"/>
                </a:solidFill>
              </a:rPr>
              <a:t>A noter </a:t>
            </a:r>
            <a:r>
              <a:rPr kumimoji="0" lang="fr-FR" sz="1600" b="0" i="1" u="none" strike="noStrike" kern="0" cap="none" spc="0" normalizeH="0" baseline="0" noProof="0" dirty="0">
                <a:ln>
                  <a:noFill/>
                </a:ln>
                <a:solidFill>
                  <a:schemeClr val="bg1"/>
                </a:solidFill>
                <a:effectLst/>
                <a:uLnTx/>
                <a:uFillTx/>
              </a:rPr>
              <a:t>: rassurez-vous, dans</a:t>
            </a:r>
            <a:r>
              <a:rPr kumimoji="0" lang="fr-FR" sz="1600" b="0" i="1" u="none" strike="noStrike" kern="0" cap="none" spc="0" normalizeH="0" noProof="0" dirty="0">
                <a:ln>
                  <a:noFill/>
                </a:ln>
                <a:solidFill>
                  <a:schemeClr val="bg1"/>
                </a:solidFill>
                <a:effectLst/>
                <a:uLnTx/>
                <a:uFillTx/>
              </a:rPr>
              <a:t> votre dossier </a:t>
            </a:r>
            <a:r>
              <a:rPr kumimoji="0" lang="fr-FR" sz="1600" b="0" i="1" u="none" strike="noStrike" kern="0" cap="none" spc="0" normalizeH="0" noProof="0" dirty="0" err="1">
                <a:ln>
                  <a:noFill/>
                </a:ln>
                <a:solidFill>
                  <a:schemeClr val="bg1"/>
                </a:solidFill>
                <a:effectLst/>
                <a:uLnTx/>
                <a:uFillTx/>
              </a:rPr>
              <a:t>Parcoursup</a:t>
            </a:r>
            <a:r>
              <a:rPr kumimoji="0" lang="fr-FR" sz="1600" b="0" i="1" u="none" strike="noStrike" kern="0" cap="none" spc="0" normalizeH="0" noProof="0" dirty="0">
                <a:ln>
                  <a:noFill/>
                </a:ln>
                <a:solidFill>
                  <a:schemeClr val="bg1"/>
                </a:solidFill>
                <a:effectLst/>
                <a:uLnTx/>
                <a:uFillTx/>
              </a:rPr>
              <a:t>, un compteur de vœux permet de suivre les vœux multiples et sous-vœux formulés.</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xmlns="" val="170299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i="1" kern="0" dirty="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xmlns="" val="322462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Focus sur le secteur géographique</a:t>
            </a:r>
          </a:p>
        </p:txBody>
      </p:sp>
      <p:sp>
        <p:nvSpPr>
          <p:cNvPr id="3" name="Espace réservé du contenu 2"/>
          <p:cNvSpPr>
            <a:spLocks noGrp="1"/>
          </p:cNvSpPr>
          <p:nvPr>
            <p:ph sz="quarter" idx="14"/>
          </p:nvPr>
        </p:nvSpPr>
        <p:spPr>
          <a:xfrm>
            <a:off x="368876" y="1275607"/>
            <a:ext cx="8523604" cy="3363878"/>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dirty="0">
                <a:solidFill>
                  <a:srgbClr val="0C5076"/>
                </a:solidFill>
              </a:rPr>
              <a:t>Les lycéens peuvent faire des vœux pour les formations qui les intéressent où qu’elles soient, dans leur académie ou en dehors. </a:t>
            </a:r>
            <a:r>
              <a:rPr lang="fr-FR" sz="1600" b="1" u="sng" dirty="0">
                <a:solidFill>
                  <a:srgbClr val="0C5076"/>
                </a:solidFill>
              </a:rPr>
              <a:t>Il n’y a pas de secteur géographique. </a:t>
            </a: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177800" lvl="1" indent="-177800">
              <a:lnSpc>
                <a:spcPct val="80000"/>
              </a:lnSpc>
              <a:buClr>
                <a:srgbClr val="EC130E"/>
              </a:buClr>
              <a:buSzPct val="100000"/>
              <a:buFont typeface="Lucida Grande"/>
              <a:buChar char="&gt;"/>
              <a:defRPr/>
            </a:pPr>
            <a:r>
              <a:rPr lang="fr-FR" sz="1700" b="1" dirty="0">
                <a:solidFill>
                  <a:srgbClr val="F28E65"/>
                </a:solidFill>
              </a:rPr>
              <a:t>Pour les formations non-sélectives (licences,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ou le PASS est très demandé, </a:t>
            </a:r>
            <a:r>
              <a:rPr lang="fr-FR" sz="1600" b="1" dirty="0">
                <a:solidFill>
                  <a:srgbClr val="0C5076"/>
                </a:solidFill>
              </a:rPr>
              <a:t>une priorité au secteur géographique (généralement l’académie) </a:t>
            </a:r>
            <a:r>
              <a:rPr lang="fr-FR" sz="900" dirty="0"/>
              <a:t>     </a:t>
            </a:r>
          </a:p>
          <a:p>
            <a:pPr marL="177800" lvl="1" indent="-177800">
              <a:lnSpc>
                <a:spcPct val="90000"/>
              </a:lnSpc>
              <a:buClr>
                <a:srgbClr val="EC130E"/>
              </a:buClr>
              <a:buSzPct val="100000"/>
              <a:buFont typeface="Lucida Grande"/>
              <a:buChar char="&gt;"/>
              <a:defRPr/>
            </a:pPr>
            <a:r>
              <a:rPr lang="fr-FR" sz="1600" b="1" dirty="0">
                <a:solidFill>
                  <a:srgbClr val="0C5076"/>
                </a:solidFill>
              </a:rPr>
              <a:t>Secteur géographique Ile-de-France </a:t>
            </a:r>
            <a:r>
              <a:rPr lang="fr-FR" sz="1600" dirty="0">
                <a:solidFill>
                  <a:srgbClr val="0C5076"/>
                </a:solidFill>
              </a:rPr>
              <a:t>: il n’est fait </a:t>
            </a:r>
            <a:r>
              <a:rPr lang="fr-FR" sz="1600" b="1" dirty="0">
                <a:solidFill>
                  <a:srgbClr val="0C5076"/>
                </a:solidFill>
              </a:rPr>
              <a:t>aucune distinction </a:t>
            </a:r>
            <a:r>
              <a:rPr lang="fr-FR" sz="1600" dirty="0">
                <a:solidFill>
                  <a:srgbClr val="0C5076"/>
                </a:solidFill>
              </a:rPr>
              <a:t>entre les 3 académies de Créteil, Paris et Versailles. </a:t>
            </a:r>
          </a:p>
          <a:p>
            <a:pPr marL="177800" lvl="1" indent="-177800">
              <a:lnSpc>
                <a:spcPct val="90000"/>
              </a:lnSpc>
              <a:buClr>
                <a:srgbClr val="EC130E"/>
              </a:buClr>
              <a:buSzPct val="100000"/>
              <a:buFont typeface="Lucida Grande"/>
              <a:buChar char="&gt;"/>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Tree>
    <p:extLst>
      <p:ext uri="{BB962C8B-B14F-4D97-AF65-F5344CB8AC3E}">
        <p14:creationId xmlns:p14="http://schemas.microsoft.com/office/powerpoint/2010/main" xmlns="" val="32765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6" name="Espace réservé de la date 5"/>
          <p:cNvSpPr>
            <a:spLocks noGrp="1"/>
          </p:cNvSpPr>
          <p:nvPr>
            <p:ph type="dt" sz="half" idx="10"/>
          </p:nvPr>
        </p:nvSpPr>
        <p:spPr/>
        <p:txBody>
          <a:bodyPr/>
          <a:lstStyle/>
          <a:p>
            <a:pPr algn="r"/>
            <a:fld id="{1AC6AEF6-2A43-4047-9D71-A77265B28DC8}" type="datetime1">
              <a:rPr lang="fr-FR" cap="all" smtClean="0"/>
              <a:pPr algn="r"/>
              <a:t>19/01/2021</a:t>
            </a:fld>
            <a:endParaRPr lang="fr-FR" cap="all"/>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2</a:t>
            </a:fld>
            <a:endParaRPr lang="fr-FR"/>
          </a:p>
        </p:txBody>
      </p:sp>
      <p:sp>
        <p:nvSpPr>
          <p:cNvPr id="8" name="ZoneTexte 7"/>
          <p:cNvSpPr txBox="1"/>
          <p:nvPr/>
        </p:nvSpPr>
        <p:spPr>
          <a:xfrm>
            <a:off x="179512" y="1275607"/>
            <a:ext cx="7920880" cy="3046988"/>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 calendrier Parcoursup en 3 étapes</a:t>
            </a:r>
            <a:endParaRPr lang="fr-FR" b="1" dirty="0">
              <a:solidFill>
                <a:srgbClr val="0C5076"/>
              </a:solidFill>
              <a:cs typeface="Arial"/>
            </a:endParaRP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1 </a:t>
            </a:r>
            <a:r>
              <a:rPr lang="fr-FR" b="1" dirty="0">
                <a:solidFill>
                  <a:srgbClr val="0C5076"/>
                </a:solidFill>
              </a:rPr>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2 </a:t>
            </a:r>
            <a:r>
              <a:rPr lang="fr-FR" b="1" dirty="0">
                <a:solidFill>
                  <a:srgbClr val="0C5076"/>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L’examen des vœux par les formations</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3 </a:t>
            </a:r>
            <a:r>
              <a:rPr lang="fr-FR" b="1" dirty="0">
                <a:solidFill>
                  <a:srgbClr val="0C5076"/>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Demande de bourse et logement  </a:t>
            </a:r>
          </a:p>
          <a:p>
            <a:endParaRPr lang="fr-FR" dirty="0"/>
          </a:p>
          <a:p>
            <a:pPr marL="342900" indent="-342900">
              <a:buFont typeface="+mj-lt"/>
              <a:buAutoNum type="arabicPeriod"/>
            </a:pPr>
            <a:endParaRPr lang="fr-FR" dirty="0"/>
          </a:p>
        </p:txBody>
      </p:sp>
    </p:spTree>
    <p:extLst>
      <p:ext uri="{BB962C8B-B14F-4D97-AF65-F5344CB8AC3E}">
        <p14:creationId xmlns:p14="http://schemas.microsoft.com/office/powerpoint/2010/main" xmlns="" val="124098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93190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40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a:solidFill>
                  <a:schemeClr val="bg1"/>
                </a:solidFill>
              </a:rPr>
              <a:t>Un vœu non confirmé avant le 8 avril 2021 (23h59 - heure de Paris) </a:t>
            </a:r>
          </a:p>
          <a:p>
            <a:pPr algn="ctr">
              <a:defRPr/>
            </a:pPr>
            <a:r>
              <a:rPr lang="fr-FR" b="1">
                <a:solidFill>
                  <a:schemeClr val="bg1"/>
                </a:solidFill>
              </a:rPr>
              <a:t>ne sera pas examiné par la formation</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8 avril inclus</a:t>
            </a:r>
          </a:p>
        </p:txBody>
      </p:sp>
    </p:spTree>
    <p:extLst>
      <p:ext uri="{BB962C8B-B14F-4D97-AF65-F5344CB8AC3E}">
        <p14:creationId xmlns:p14="http://schemas.microsoft.com/office/powerpoint/2010/main" xmlns="" val="2850462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400"/>
              <a:t>Récapitulatif des éléments transmis à chaque formation</a:t>
            </a:r>
          </a:p>
        </p:txBody>
      </p:sp>
      <p:sp>
        <p:nvSpPr>
          <p:cNvPr id="4" name="Espace réservé du texte 3"/>
          <p:cNvSpPr>
            <a:spLocks noGrp="1"/>
          </p:cNvSpPr>
          <p:nvPr>
            <p:ph type="body" sz="quarter" idx="14"/>
          </p:nvPr>
        </p:nvSpPr>
        <p:spPr>
          <a:xfrm>
            <a:off x="360001" y="1357279"/>
            <a:ext cx="3707945" cy="2947500"/>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les pièces complémentaires </a:t>
            </a:r>
            <a:r>
              <a:rPr lang="fr-FR" sz="2000" dirty="0"/>
              <a:t>demandées par certaines formations</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a:t>
            </a:r>
            <a:r>
              <a:rPr lang="fr-FR" sz="2000" dirty="0"/>
              <a:t>», si elle a été renseignée</a:t>
            </a:r>
            <a:r>
              <a:rPr lang="fr-FR" sz="2000" dirty="0">
                <a:solidFill>
                  <a:srgbClr val="3D566E"/>
                </a:solidFill>
              </a:rPr>
              <a:t> </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t>renseignée par le lycée</a:t>
            </a:r>
            <a:r>
              <a:rPr lang="fr-FR" sz="2000" dirty="0">
                <a:solidFill>
                  <a:srgbClr val="3D566E"/>
                </a:solidFill>
              </a:rPr>
              <a:t> </a:t>
            </a:r>
            <a:endParaRPr lang="fr-FR" sz="20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320335" y="1357279"/>
            <a:ext cx="4317973" cy="3554157"/>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Bulletins scolaires et notes du baccalauréat </a:t>
            </a:r>
            <a:r>
              <a:rPr lang="fr-FR" sz="2000" b="1" dirty="0">
                <a:solidFill>
                  <a:srgbClr val="3D566E"/>
                </a:solidFill>
              </a:rPr>
              <a:t>: </a:t>
            </a:r>
          </a:p>
          <a:p>
            <a:pPr lvl="1"/>
            <a:r>
              <a:rPr lang="fr-FR" sz="1600" b="1" dirty="0">
                <a:solidFill>
                  <a:srgbClr val="0C5076"/>
                </a:solidFill>
              </a:rPr>
              <a:t>Année de première </a:t>
            </a:r>
            <a:r>
              <a:rPr lang="fr-FR" sz="1600" dirty="0">
                <a:solidFill>
                  <a:srgbClr val="0C5076"/>
                </a:solidFill>
              </a:rPr>
              <a:t>: bulletins scolaires, notes </a:t>
            </a:r>
            <a:r>
              <a:rPr lang="fr-FR" sz="1600" dirty="0">
                <a:solidFill>
                  <a:srgbClr val="F28E65"/>
                </a:solidFill>
              </a:rPr>
              <a:t>des évaluations communes et des épreuves anticipées de français</a:t>
            </a:r>
          </a:p>
          <a:p>
            <a:pPr lvl="1"/>
            <a:r>
              <a:rPr lang="fr-FR" sz="1600" b="1" dirty="0">
                <a:solidFill>
                  <a:srgbClr val="0C5076"/>
                </a:solidFill>
              </a:rPr>
              <a:t>Année de terminale </a:t>
            </a:r>
            <a:r>
              <a:rPr lang="fr-FR" sz="1600" dirty="0">
                <a:solidFill>
                  <a:srgbClr val="0C5076"/>
                </a:solidFill>
              </a:rPr>
              <a:t>: bulletins scolaires (1er et 2e trimestres ou 1</a:t>
            </a:r>
            <a:r>
              <a:rPr lang="fr-FR" sz="1600" baseline="30000" dirty="0">
                <a:solidFill>
                  <a:srgbClr val="0C5076"/>
                </a:solidFill>
              </a:rPr>
              <a:t>er</a:t>
            </a:r>
            <a:r>
              <a:rPr lang="fr-FR" sz="1600" dirty="0">
                <a:solidFill>
                  <a:srgbClr val="0C5076"/>
                </a:solidFill>
              </a:rPr>
              <a:t> semestre), </a:t>
            </a:r>
            <a:r>
              <a:rPr lang="fr-FR" sz="1600" dirty="0">
                <a:solidFill>
                  <a:srgbClr val="F28E65"/>
                </a:solidFill>
              </a:rPr>
              <a:t>notes des épreuves finales des deux enseignements de spécialité suivis en classe de terminale </a:t>
            </a:r>
          </a:p>
          <a:p>
            <a:pPr lvl="0" defTabSz="457200">
              <a:spcBef>
                <a:spcPct val="20000"/>
              </a:spcBef>
              <a:spcAft>
                <a:spcPts val="0"/>
              </a:spcAft>
              <a:buClr>
                <a:srgbClr val="FF0000"/>
              </a:buClr>
              <a:buSzPct val="100000"/>
              <a:defRPr/>
            </a:pPr>
            <a:endParaRPr lang="fr-FR" dirty="0"/>
          </a:p>
          <a:p>
            <a:pPr lvl="0" defTabSz="457200">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pPr algn="r"/>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22</a:t>
            </a:fld>
            <a:endParaRPr lang="fr-FR"/>
          </a:p>
        </p:txBody>
      </p:sp>
      <p:sp>
        <p:nvSpPr>
          <p:cNvPr id="9" name="ZoneTexte 8"/>
          <p:cNvSpPr txBox="1"/>
          <p:nvPr/>
        </p:nvSpPr>
        <p:spPr>
          <a:xfrm>
            <a:off x="4492358" y="4260905"/>
            <a:ext cx="3867955" cy="338554"/>
          </a:xfrm>
          <a:prstGeom prst="rect">
            <a:avLst/>
          </a:prstGeom>
          <a:solidFill>
            <a:srgbClr val="0C5076"/>
          </a:solidFill>
        </p:spPr>
        <p:txBody>
          <a:bodyPr wrap="square" rtlCol="0">
            <a:spAutoFit/>
          </a:bodyPr>
          <a:lstStyle/>
          <a:p>
            <a:pPr lvl="0" algn="ctr"/>
            <a:r>
              <a:rPr lang="fr-FR" sz="1600" b="1" dirty="0">
                <a:solidFill>
                  <a:schemeClr val="bg1"/>
                </a:solidFill>
              </a:rPr>
              <a:t>= un baccalauréat mieux valorisé </a:t>
            </a:r>
          </a:p>
        </p:txBody>
      </p:sp>
    </p:spTree>
    <p:extLst>
      <p:ext uri="{BB962C8B-B14F-4D97-AF65-F5344CB8AC3E}">
        <p14:creationId xmlns:p14="http://schemas.microsoft.com/office/powerpoint/2010/main" xmlns="" val="3396691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19/01/2021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23</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1453628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a:t/>
            </a:r>
            <a:br>
              <a:rPr lang="fr-FR" sz="2800"/>
            </a:br>
            <a:r>
              <a:rPr lang="fr-FR" sz="2800"/>
              <a:t>L’examen des vœux par les formations</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19/01/2021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24</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xmlns="" val="137461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a:t>Les principes de l’admission </a:t>
            </a:r>
          </a:p>
        </p:txBody>
      </p:sp>
      <p:sp>
        <p:nvSpPr>
          <p:cNvPr id="3" name="Espace réservé du contenu 2"/>
          <p:cNvSpPr>
            <a:spLocks noGrp="1"/>
          </p:cNvSpPr>
          <p:nvPr>
            <p:ph sz="quarter" idx="14"/>
          </p:nvPr>
        </p:nvSpPr>
        <p:spPr>
          <a:xfrm>
            <a:off x="359999" y="1275606"/>
            <a:ext cx="8424000" cy="3240360"/>
          </a:xfrm>
        </p:spPr>
        <p:txBody>
          <a:bodyPr/>
          <a:lstStyle/>
          <a:p>
            <a:r>
              <a:rPr lang="fr-FR" sz="1600" b="1">
                <a:solidFill>
                  <a:srgbClr val="ED7454"/>
                </a:solidFill>
              </a:rPr>
              <a:t>Les modalités de l’examen des vœux sont affichées aux candidats</a:t>
            </a:r>
          </a:p>
          <a:p>
            <a:endParaRPr lang="fr-FR" sz="500" b="1">
              <a:solidFill>
                <a:srgbClr val="ED7454"/>
              </a:solidFill>
            </a:endParaRPr>
          </a:p>
          <a:p>
            <a:r>
              <a:rPr lang="fr-FR" sz="1600" b="1">
                <a:solidFill>
                  <a:srgbClr val="ED7454"/>
                </a:solidFill>
              </a:rPr>
              <a:t>Dans les formations sélectives (classe prépa, BUT, BTS, écoles, IFSI…)</a:t>
            </a:r>
          </a:p>
          <a:p>
            <a:r>
              <a:rPr lang="fr-FR" sz="1500"/>
              <a:t>L’admission se fait sur dossier et, dans certains cas, en ayant recours, en plus ou en lieu et place du dossier, à des épreuves écrites et/ou orales dont le calendrier et les modalités sont connus des candidats. </a:t>
            </a:r>
          </a:p>
          <a:p>
            <a:endParaRPr lang="fr-FR" sz="500"/>
          </a:p>
          <a:p>
            <a:r>
              <a:rPr lang="fr-FR" sz="1600" b="1">
                <a:solidFill>
                  <a:srgbClr val="ED7454"/>
                </a:solidFill>
              </a:rPr>
              <a:t>Dans les formations non sélectives (licences et PASS)</a:t>
            </a:r>
          </a:p>
          <a:p>
            <a:pPr algn="just"/>
            <a:r>
              <a:rPr lang="fr-FR" sz="1500"/>
              <a:t>Un lycéen peut </a:t>
            </a:r>
            <a:r>
              <a:rPr lang="fr-FR" sz="1500" b="1"/>
              <a:t>accéder à la licence de son choix à l’université, dans la limite des capacités d’accueil : </a:t>
            </a:r>
            <a:r>
              <a:rPr lang="fr-FR" sz="1500"/>
              <a:t>si le nombre de vœux reçus est supérieur au nombre de places disponibles, la commission d’examen des vœux étudie les dossiers et vérifie leur adéquation avec la formation demandée afin de les classer </a:t>
            </a:r>
          </a:p>
          <a:p>
            <a:r>
              <a:rPr lang="fr-FR" sz="1500"/>
              <a:t>L’université peut conditionner l'admission (réponse « oui-si ») d’un candidat au suivi d’un dispositif de réussite (remise à niveau, tutorat…) afin de l’aider et de favoriser sa réussite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Avril - mai </a:t>
            </a:r>
          </a:p>
        </p:txBody>
      </p:sp>
    </p:spTree>
    <p:extLst>
      <p:ext uri="{BB962C8B-B14F-4D97-AF65-F5344CB8AC3E}">
        <p14:creationId xmlns:p14="http://schemas.microsoft.com/office/powerpoint/2010/main" xmlns="" val="331432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a:t>Etape 3 : consulter les réponses des formations et faire ses choix </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19/01/2021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26</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13566" b="13566"/>
          <a:stretch>
            <a:fillRect/>
          </a:stretch>
        </p:blipFill>
        <p:spPr>
          <a:xfrm>
            <a:off x="962825" y="666800"/>
            <a:ext cx="7218511" cy="3140962"/>
          </a:xfrm>
        </p:spPr>
      </p:pic>
    </p:spTree>
    <p:extLst>
      <p:ext uri="{BB962C8B-B14F-4D97-AF65-F5344CB8AC3E}">
        <p14:creationId xmlns:p14="http://schemas.microsoft.com/office/powerpoint/2010/main" xmlns="" val="3524104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00" y="1203598"/>
            <a:ext cx="8424000" cy="2574000"/>
          </a:xfrm>
        </p:spPr>
        <p:txBody>
          <a:bodyPr/>
          <a:lstStyle/>
          <a:p>
            <a:pPr algn="ctr"/>
            <a:endParaRPr lang="fr-FR" sz="1800"/>
          </a:p>
          <a:p>
            <a:pPr algn="ctr"/>
            <a:endParaRPr lang="fr-FR" sz="1800"/>
          </a:p>
          <a:p>
            <a:pPr algn="ctr"/>
            <a:r>
              <a:rPr lang="fr-FR" sz="1800"/>
              <a:t>ICI VISUEL ETAPE 3 </a:t>
            </a:r>
          </a:p>
        </p:txBody>
      </p:sp>
      <p:sp>
        <p:nvSpPr>
          <p:cNvPr id="4" name="Espace réservé du texte 3"/>
          <p:cNvSpPr>
            <a:spLocks noGrp="1"/>
          </p:cNvSpPr>
          <p:nvPr>
            <p:ph type="body" sz="quarter" idx="13"/>
          </p:nvPr>
        </p:nvSpPr>
        <p:spPr/>
        <p:txBody>
          <a:bodyPr/>
          <a:lstStyle/>
          <a:p>
            <a:endParaRPr lang="fr-FR"/>
          </a:p>
        </p:txBody>
      </p:sp>
      <p:sp>
        <p:nvSpPr>
          <p:cNvPr id="5" name="Espace réservé de la date 4"/>
          <p:cNvSpPr>
            <a:spLocks noGrp="1"/>
          </p:cNvSpPr>
          <p:nvPr>
            <p:ph type="dt" sz="half" idx="10"/>
          </p:nvPr>
        </p:nvSpPr>
        <p:spPr/>
        <p:txBody>
          <a:bodyPr/>
          <a:lstStyle/>
          <a:p>
            <a:pPr algn="r"/>
            <a:fld id="{FDBAC4F6-4E84-4679-BE94-C9B9379D1234}"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1164611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La phase d’admission principale du 27 mai au 16 juillet 2021 </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800"/>
              <a:t>Les candidats consultent </a:t>
            </a:r>
            <a:r>
              <a:rPr lang="fr-FR" sz="1800" b="1">
                <a:solidFill>
                  <a:srgbClr val="ED7454"/>
                </a:solidFill>
              </a:rPr>
              <a:t>les réponses des formations le 27 mai 2021</a:t>
            </a:r>
          </a:p>
          <a:p>
            <a:pPr lvl="0" defTabSz="457200">
              <a:spcAft>
                <a:spcPts val="0"/>
              </a:spcAft>
              <a:buClr>
                <a:srgbClr val="FF0000"/>
              </a:buClr>
              <a:buSzPct val="100000"/>
            </a:pPr>
            <a:endParaRPr lang="fr-FR" sz="1800" b="1">
              <a:solidFill>
                <a:srgbClr val="F28E65"/>
              </a:solidFill>
            </a:endParaRPr>
          </a:p>
          <a:p>
            <a:pPr marL="177800" lvl="0" indent="-177800" defTabSz="457200">
              <a:spcAft>
                <a:spcPts val="0"/>
              </a:spcAft>
              <a:buClr>
                <a:srgbClr val="FF0000"/>
              </a:buClr>
              <a:buSzPct val="100000"/>
              <a:buFont typeface="Lucida Grande"/>
              <a:buChar char="&gt;"/>
            </a:pPr>
            <a:r>
              <a:rPr lang="fr-FR" sz="1800" b="1">
                <a:solidFill>
                  <a:srgbClr val="ED7454"/>
                </a:solidFill>
              </a:rPr>
              <a:t>Ils reçoivent les propositions d’admission au fur et à mesure et en continu </a:t>
            </a:r>
            <a:r>
              <a:rPr lang="fr-FR" sz="1800" b="1">
                <a:solidFill>
                  <a:srgbClr val="3D566E"/>
                </a:solidFill>
              </a:rPr>
              <a:t>: </a:t>
            </a:r>
            <a:r>
              <a:rPr lang="fr-FR" sz="180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800">
              <a:solidFill>
                <a:srgbClr val="3D566E"/>
              </a:solidFill>
            </a:endParaRPr>
          </a:p>
          <a:p>
            <a:pPr marL="177800" lvl="0" indent="-177800" defTabSz="457200">
              <a:spcAft>
                <a:spcPts val="0"/>
              </a:spcAft>
              <a:buClr>
                <a:srgbClr val="FF0000"/>
              </a:buClr>
              <a:buSzPct val="100000"/>
              <a:buFont typeface="Lucida Grande"/>
              <a:buChar char="&gt;"/>
            </a:pPr>
            <a:r>
              <a:rPr lang="fr-FR" sz="1800"/>
              <a:t>Ils doivent obligatoirement répondre à chaque proposition d’admission reçue </a:t>
            </a:r>
            <a:r>
              <a:rPr lang="fr-FR" sz="1800" b="1">
                <a:solidFill>
                  <a:srgbClr val="ED7454"/>
                </a:solidFill>
              </a:rPr>
              <a:t>avant la date limite indiquée dans leur dossier. </a:t>
            </a:r>
          </a:p>
          <a:p>
            <a:pPr lvl="0" defTabSz="457200">
              <a:spcAft>
                <a:spcPts val="0"/>
              </a:spcAft>
              <a:buClr>
                <a:srgbClr val="FF0000"/>
              </a:buClr>
              <a:buSzPct val="100000"/>
            </a:pPr>
            <a:endParaRPr lang="fr-FR" sz="1800" b="1">
              <a:solidFill>
                <a:srgbClr val="F28E65"/>
              </a:solidFill>
              <a:cs typeface="Arial"/>
            </a:endParaRPr>
          </a:p>
          <a:p>
            <a:pPr marL="177800" indent="-177800" defTabSz="457200">
              <a:spcAft>
                <a:spcPts val="0"/>
              </a:spcAft>
              <a:buClr>
                <a:srgbClr val="FF0000"/>
              </a:buClr>
              <a:buSzPct val="100000"/>
              <a:buFont typeface="Lucida Grande"/>
              <a:buChar char="&gt;"/>
            </a:pPr>
            <a:r>
              <a:rPr lang="fr-FR" sz="1800" b="1">
                <a:solidFill>
                  <a:srgbClr val="ED7454"/>
                </a:solidFill>
              </a:rPr>
              <a:t>Pour aider les candidats en liste d’attente à suivre sa situation qui évolue en fonction des places libérées</a:t>
            </a:r>
            <a:r>
              <a:rPr lang="fr-FR" sz="1800">
                <a:solidFill>
                  <a:srgbClr val="3D566E"/>
                </a:solidFill>
              </a:rPr>
              <a:t>, </a:t>
            </a:r>
            <a:r>
              <a:rPr lang="fr-FR" sz="1800"/>
              <a:t>des 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Tree>
    <p:extLst>
      <p:ext uri="{BB962C8B-B14F-4D97-AF65-F5344CB8AC3E}">
        <p14:creationId xmlns:p14="http://schemas.microsoft.com/office/powerpoint/2010/main" xmlns="" val="322137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pPr algn="r"/>
              <a:t>19/01/2021</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29</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29</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a:solidFill>
                  <a:srgbClr val="0C5076"/>
                </a:solidFill>
                <a:latin typeface="Calibri"/>
              </a:rPr>
              <a:t>Formation non sélective (licences, PASS) </a:t>
            </a:r>
            <a:endParaRPr lang="fr-FR" sz="1800" b="1">
              <a:solidFill>
                <a:srgbClr val="0C5076"/>
              </a:solidFill>
              <a:latin typeface="Calibri"/>
            </a:endParaRPr>
          </a:p>
          <a:p>
            <a:endParaRPr lang="fr-FR" sz="1800">
              <a:latin typeface="Calibri"/>
            </a:endParaRPr>
          </a:p>
          <a:p>
            <a:endParaRPr lang="fr-FR" sz="180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et les choix des candidats</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xmlns="" val="93371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4B624170-3524-43D5-855A-19AF0147D08F}" type="datetime1">
              <a:rPr lang="fr-FR" cap="all" smtClean="0"/>
              <a:pPr algn="r"/>
              <a:t>19/01/2021</a:t>
            </a:fld>
            <a:endParaRPr lang="fr-FR" cap="all"/>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110945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a:ln>
                  <a:noFill/>
                </a:ln>
                <a:solidFill>
                  <a:srgbClr val="0C5076"/>
                </a:solidFill>
                <a:effectLst/>
                <a:uLnTx/>
                <a:uFillTx/>
                <a:ea typeface="+mn-ea"/>
                <a:cs typeface="+mn-cs"/>
              </a:rPr>
              <a:t>(rappel : une adresse mail valide et régulièrement consultée et un numéro de portable sont demandés au moment de l’inscription  </a:t>
            </a:r>
            <a:r>
              <a:rPr kumimoji="0" lang="fr-FR" sz="1600" b="0" i="0" u="none" strike="noStrike" kern="1200" cap="none" spc="0" normalizeH="0" baseline="0" noProof="0" err="1">
                <a:ln>
                  <a:noFill/>
                </a:ln>
                <a:solidFill>
                  <a:srgbClr val="0C5076"/>
                </a:solidFill>
                <a:effectLst/>
                <a:uLnTx/>
                <a:uFillTx/>
                <a:ea typeface="+mn-ea"/>
                <a:cs typeface="+mn-cs"/>
              </a:rPr>
              <a:t>Parcoursup</a:t>
            </a:r>
            <a:r>
              <a:rPr kumimoji="0" lang="fr-FR" sz="1600" b="0" i="0" u="none" strike="noStrike" kern="1200" cap="none" spc="0" normalizeH="0" baseline="0" noProof="0">
                <a:ln>
                  <a:noFill/>
                </a:ln>
                <a:solidFill>
                  <a:srgbClr val="0C5076"/>
                </a:solidFill>
                <a:effectLst/>
                <a:uLnTx/>
                <a:uFillTx/>
                <a:ea typeface="+mn-ea"/>
                <a:cs typeface="+mn-cs"/>
              </a:rPr>
              <a:t>)</a:t>
            </a:r>
            <a:endParaRPr kumimoji="0" lang="fr-FR" sz="1600" b="1" i="0" u="none" strike="noStrike" kern="1200" cap="none" spc="0" normalizeH="0" baseline="0" noProof="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notification sur l’application </a:t>
            </a:r>
            <a:r>
              <a:rPr kumimoji="0" lang="fr-FR" sz="1600" b="1" i="0" u="none" strike="noStrike" kern="1200" cap="none" spc="0" normalizeH="0" baseline="0" noProof="0" err="1">
                <a:ln>
                  <a:noFill/>
                </a:ln>
                <a:solidFill>
                  <a:srgbClr val="F28E65"/>
                </a:solidFill>
                <a:effectLst/>
                <a:uLnTx/>
                <a:uFillTx/>
                <a:ea typeface="+mn-ea"/>
                <a:cs typeface="+mn-cs"/>
              </a:rPr>
              <a:t>Parcoursup</a:t>
            </a:r>
            <a:r>
              <a:rPr kumimoji="0" lang="fr-FR" sz="1600" b="1" i="0" u="none" strike="noStrike" kern="1200" cap="none" spc="0" normalizeH="0" baseline="0" noProof="0">
                <a:ln>
                  <a:noFill/>
                </a:ln>
                <a:solidFill>
                  <a:srgbClr val="F28E65"/>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(application</a:t>
            </a:r>
            <a:r>
              <a:rPr kumimoji="0" lang="fr-FR" sz="1600" b="0" i="0" u="none" strike="noStrike" kern="1200" cap="none" spc="0" normalizeH="0" noProof="0">
                <a:ln>
                  <a:noFill/>
                </a:ln>
                <a:solidFill>
                  <a:srgbClr val="0C5076"/>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téléchargeable à partir du 27 mai)</a:t>
            </a:r>
            <a:endParaRPr kumimoji="0" lang="fr-FR" sz="1600" b="0" i="0" u="none" strike="noStrike" kern="1200" cap="none" spc="0" normalizeH="0" baseline="0" noProof="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30</a:t>
            </a:fld>
            <a:endParaRPr lang="fr-FR">
              <a:solidFill>
                <a:prstClr val="white"/>
              </a:solidFill>
              <a:latin typeface="Calibri"/>
            </a:endParaRPr>
          </a:p>
        </p:txBody>
      </p:sp>
      <p:sp>
        <p:nvSpPr>
          <p:cNvPr id="10" name="Rectangle à coins arrondis 9"/>
          <p:cNvSpPr/>
          <p:nvPr/>
        </p:nvSpPr>
        <p:spPr>
          <a:xfrm>
            <a:off x="293048" y="3816424"/>
            <a:ext cx="6336703"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sont 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xmlns="" val="1084904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00001"/>
            <a:ext cx="8784001" cy="447614"/>
          </a:xfrm>
        </p:spPr>
        <p:txBody>
          <a:bodyPr/>
          <a:lstStyle/>
          <a:p>
            <a:r>
              <a:rPr lang="fr-FR" sz="2400"/>
              <a:t>Comment répondre aux propositions d’admission ? (1/3)</a:t>
            </a:r>
            <a:br>
              <a:rPr lang="fr-FR" sz="2400"/>
            </a:br>
            <a:r>
              <a:rPr lang="fr-FR" sz="2400"/>
              <a:t/>
            </a:r>
            <a:br>
              <a:rPr lang="fr-FR" sz="2400"/>
            </a:br>
            <a:endParaRPr lang="fr-FR" sz="2400"/>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4" name="Espace réservé du contenu 3"/>
          <p:cNvSpPr>
            <a:spLocks noGrp="1"/>
          </p:cNvSpPr>
          <p:nvPr>
            <p:ph sz="quarter" idx="14"/>
          </p:nvPr>
        </p:nvSpPr>
        <p:spPr>
          <a:xfrm>
            <a:off x="251520" y="1563638"/>
            <a:ext cx="8784002" cy="1800200"/>
          </a:xfrm>
        </p:spPr>
        <p:txBody>
          <a:bodyPr/>
          <a:lstStyle/>
          <a:p>
            <a:pPr lvl="0" defTabSz="457200">
              <a:spcBef>
                <a:spcPct val="20000"/>
              </a:spcBef>
              <a:spcAft>
                <a:spcPts val="0"/>
              </a:spcAft>
              <a:buClr>
                <a:srgbClr val="FF0000"/>
              </a:buClr>
              <a:buSzPct val="100000"/>
            </a:pPr>
            <a:r>
              <a:rPr lang="fr-FR" sz="1800" b="1"/>
              <a:t>Les délais à respecter </a:t>
            </a:r>
            <a:r>
              <a:rPr lang="fr-FR" sz="1800" b="1">
                <a:solidFill>
                  <a:srgbClr val="3D566E"/>
                </a:solidFill>
              </a:rPr>
              <a:t>pour accepter (ou refuser) une proposition d’admission :</a:t>
            </a:r>
            <a:endParaRPr lang="fr-FR" sz="1800" b="1">
              <a:solidFill>
                <a:srgbClr val="F28E65"/>
              </a:solidFill>
            </a:endParaRPr>
          </a:p>
          <a:p>
            <a:pPr marL="627063" lvl="1" indent="-169863" defTabSz="457200">
              <a:spcBef>
                <a:spcPct val="20000"/>
              </a:spcBef>
              <a:spcAft>
                <a:spcPts val="0"/>
              </a:spcAft>
              <a:buClr>
                <a:srgbClr val="ED7454"/>
              </a:buClr>
            </a:pPr>
            <a:r>
              <a:rPr lang="fr-FR" sz="1800" b="1">
                <a:solidFill>
                  <a:srgbClr val="ED7454"/>
                </a:solidFill>
              </a:rPr>
              <a:t>Propositions reçues le 27 mai 2021 </a:t>
            </a:r>
            <a:r>
              <a:rPr lang="fr-FR" sz="1800" b="1">
                <a:solidFill>
                  <a:srgbClr val="0C5076"/>
                </a:solidFill>
              </a:rPr>
              <a:t>:</a:t>
            </a:r>
            <a:r>
              <a:rPr lang="fr-FR" sz="1800" b="1">
                <a:solidFill>
                  <a:srgbClr val="ED7454"/>
                </a:solidFill>
              </a:rPr>
              <a:t> </a:t>
            </a:r>
            <a:r>
              <a:rPr lang="fr-FR" sz="1800" b="1">
                <a:solidFill>
                  <a:srgbClr val="3D566E"/>
                </a:solidFill>
              </a:rPr>
              <a:t>vous avez 5 jours pour répondre (J+4)</a:t>
            </a:r>
          </a:p>
          <a:p>
            <a:pPr marL="627063" lvl="1" indent="-169863" defTabSz="457200">
              <a:spcBef>
                <a:spcPct val="20000"/>
              </a:spcBef>
              <a:spcAft>
                <a:spcPts val="0"/>
              </a:spcAft>
              <a:buClr>
                <a:srgbClr val="ED7454"/>
              </a:buClr>
            </a:pPr>
            <a:r>
              <a:rPr lang="fr-FR" sz="1800" b="1">
                <a:solidFill>
                  <a:srgbClr val="ED7454"/>
                </a:solidFill>
              </a:rPr>
              <a:t>Propositions reçues à partir du 28 mai 2021 </a:t>
            </a:r>
            <a:r>
              <a:rPr lang="fr-FR" sz="1800" b="1">
                <a:solidFill>
                  <a:srgbClr val="3D566E"/>
                </a:solidFill>
              </a:rPr>
              <a:t>: vous avez 3 jours pour répondre (J+2)</a:t>
            </a:r>
            <a:endParaRPr lang="fr-FR" sz="1800">
              <a:solidFill>
                <a:srgbClr val="3D566E"/>
              </a:solidFill>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endParaRPr lang="fr-FR"/>
          </a:p>
        </p:txBody>
      </p:sp>
      <p:sp>
        <p:nvSpPr>
          <p:cNvPr id="7" name="Rectangle à coins arrondis 6"/>
          <p:cNvSpPr/>
          <p:nvPr/>
        </p:nvSpPr>
        <p:spPr>
          <a:xfrm>
            <a:off x="293048" y="3363838"/>
            <a:ext cx="8527424" cy="1116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a:t>A savoir :</a:t>
            </a:r>
          </a:p>
          <a:p>
            <a:pPr>
              <a:defRPr/>
            </a:pPr>
            <a:r>
              <a:rPr lang="fr-FR" sz="1600"/>
              <a:t>- Les dates limites pour accepter ou refuser une proposition sont affichées  clairement dans le dossier candidat. </a:t>
            </a:r>
            <a:endParaRPr lang="fr-FR" sz="1600">
              <a:cs typeface="Arial"/>
            </a:endParaRPr>
          </a:p>
          <a:p>
            <a:pPr fontAlgn="auto">
              <a:spcBef>
                <a:spcPts val="0"/>
              </a:spcBef>
              <a:spcAft>
                <a:spcPts val="0"/>
              </a:spcAft>
              <a:defRPr/>
            </a:pPr>
            <a:r>
              <a:rPr lang="fr-FR" sz="1600"/>
              <a:t>- Si le candidat ne répond pas dans les délais, la proposition d’admission est supprimée</a:t>
            </a:r>
          </a:p>
        </p:txBody>
      </p:sp>
    </p:spTree>
    <p:extLst>
      <p:ext uri="{BB962C8B-B14F-4D97-AF65-F5344CB8AC3E}">
        <p14:creationId xmlns:p14="http://schemas.microsoft.com/office/powerpoint/2010/main" xmlns="" val="1380543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a:t>Comment répondre aux propositions d’admission ? (2/3)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a:solidFill>
                  <a:srgbClr val="3D566E"/>
                </a:solidFill>
              </a:rPr>
              <a:t> </a:t>
            </a:r>
            <a:r>
              <a:rPr lang="fr-FR" sz="1600" b="1"/>
              <a:t>Le lycéen reçoit une seule proposition d’admission et il a des vœux en attente :</a:t>
            </a:r>
          </a:p>
          <a:p>
            <a:pPr marL="627063" lvl="1" indent="-169863" defTabSz="457200">
              <a:spcBef>
                <a:spcPct val="20000"/>
              </a:spcBef>
              <a:spcAft>
                <a:spcPts val="0"/>
              </a:spcAft>
              <a:buClr>
                <a:srgbClr val="FF0000"/>
              </a:buClr>
            </a:pPr>
            <a:r>
              <a:rPr lang="fr-FR" sz="1600">
                <a:solidFill>
                  <a:srgbClr val="0C5076"/>
                </a:solidFill>
              </a:rPr>
              <a:t>Il</a:t>
            </a:r>
            <a:r>
              <a:rPr lang="fr-FR" sz="1600">
                <a:solidFill>
                  <a:srgbClr val="3D566E"/>
                </a:solidFill>
              </a:rPr>
              <a:t> </a:t>
            </a:r>
            <a:r>
              <a:rPr lang="fr-FR" sz="1600">
                <a:solidFill>
                  <a:srgbClr val="ED7454"/>
                </a:solidFill>
              </a:rPr>
              <a:t>accepte la proposition </a:t>
            </a:r>
            <a:r>
              <a:rPr lang="fr-FR" sz="1600">
                <a:solidFill>
                  <a:srgbClr val="0C5076"/>
                </a:solidFill>
              </a:rPr>
              <a:t>(ou y renonce). Il peut ensuite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la proposition, cela signifie qu’il renonce à tous ses autres vœux.  Il consulte alors les </a:t>
            </a:r>
            <a:r>
              <a:rPr lang="fr-FR" sz="1600">
                <a:solidFill>
                  <a:srgbClr val="F28E65"/>
                </a:solidFill>
              </a:rPr>
              <a:t>modalités d’inscription administrative </a:t>
            </a:r>
            <a:r>
              <a:rPr lang="fr-FR" sz="160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a:t> Le lycéen reçoit plusieurs propositions d’admission et il a des vœux en attente :</a:t>
            </a:r>
          </a:p>
          <a:p>
            <a:pPr marL="627063" lvl="1" indent="-169863" defTabSz="457200">
              <a:spcBef>
                <a:spcPct val="20000"/>
              </a:spcBef>
              <a:spcAft>
                <a:spcPts val="0"/>
              </a:spcAft>
              <a:buClr>
                <a:srgbClr val="FF0000"/>
              </a:buClr>
            </a:pPr>
            <a:r>
              <a:rPr lang="fr-FR" sz="1600">
                <a:solidFill>
                  <a:srgbClr val="0C5076"/>
                </a:solidFill>
              </a:rPr>
              <a:t>Il </a:t>
            </a:r>
            <a:r>
              <a:rPr lang="fr-FR" sz="1600">
                <a:solidFill>
                  <a:srgbClr val="ED7454"/>
                </a:solidFill>
              </a:rPr>
              <a:t>ne peut accepter qu’une seule proposition à la fois</a:t>
            </a:r>
            <a:r>
              <a:rPr lang="fr-FR" sz="1600">
                <a:solidFill>
                  <a:srgbClr val="3D566E"/>
                </a:solidFill>
              </a:rPr>
              <a:t>. </a:t>
            </a:r>
            <a:r>
              <a:rPr lang="fr-FR" sz="160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a:solidFill>
                  <a:srgbClr val="0C5076"/>
                </a:solidFill>
              </a:rPr>
              <a:t>Il peut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une proposition, cela signifie qu’il renonce aux autres vœux</a:t>
            </a:r>
            <a:r>
              <a:rPr lang="fr-FR" sz="1600">
                <a:solidFill>
                  <a:srgbClr val="3D566E"/>
                </a:solidFill>
              </a:rPr>
              <a:t>. </a:t>
            </a:r>
            <a:r>
              <a:rPr lang="fr-FR" sz="1600">
                <a:solidFill>
                  <a:srgbClr val="0C5076"/>
                </a:solidFill>
              </a:rPr>
              <a:t>Il consulte alors les </a:t>
            </a:r>
            <a:r>
              <a:rPr lang="fr-FR" sz="1600">
                <a:solidFill>
                  <a:srgbClr val="F28E65"/>
                </a:solidFill>
              </a:rPr>
              <a:t>modalités d’inscription administrative </a:t>
            </a:r>
            <a:r>
              <a:rPr lang="fr-FR" sz="160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Tree>
    <p:extLst>
      <p:ext uri="{BB962C8B-B14F-4D97-AF65-F5344CB8AC3E}">
        <p14:creationId xmlns:p14="http://schemas.microsoft.com/office/powerpoint/2010/main" xmlns="" val="1380543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Comment répondre aux propositions d’admission ? (3/3)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14 juillet en 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27 mai 2021, il peut demander un conseil ou un accompagnement individuel ou collectif dans son lycée ou dans un CIO pour envisager d’autres choix de formation et préparer la phase complémentaire à partir du 16 juin 2021.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 du 16 juin au 16 septembre</a:t>
            </a:r>
          </a:p>
        </p:txBody>
      </p:sp>
    </p:spTree>
    <p:extLst>
      <p:ext uri="{BB962C8B-B14F-4D97-AF65-F5344CB8AC3E}">
        <p14:creationId xmlns:p14="http://schemas.microsoft.com/office/powerpoint/2010/main" xmlns="" val="2050068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 point d’étape obligatoire </a:t>
            </a:r>
          </a:p>
        </p:txBody>
      </p:sp>
      <p:sp>
        <p:nvSpPr>
          <p:cNvPr id="3" name="Espace réservé du contenu 2"/>
          <p:cNvSpPr>
            <a:spLocks noGrp="1"/>
          </p:cNvSpPr>
          <p:nvPr>
            <p:ph sz="quarter" idx="14"/>
          </p:nvPr>
        </p:nvSpPr>
        <p:spPr>
          <a:xfrm>
            <a:off x="359999" y="1440120"/>
            <a:ext cx="8424001" cy="3435886"/>
          </a:xfrm>
        </p:spPr>
        <p:txBody>
          <a:bodyPr/>
          <a:lstStyle/>
          <a:p>
            <a:pPr marL="177800" lvl="0" indent="-177800" defTabSz="457200">
              <a:spcAft>
                <a:spcPts val="0"/>
              </a:spcAft>
              <a:buClr>
                <a:srgbClr val="FF0000"/>
              </a:buClr>
              <a:buSzPct val="100000"/>
              <a:buFont typeface="Lucida Grande"/>
              <a:buChar char="&gt;"/>
              <a:defRPr/>
            </a:pPr>
            <a:r>
              <a:rPr lang="fr-FR" sz="2000" b="1" dirty="0">
                <a:solidFill>
                  <a:srgbClr val="F28E65"/>
                </a:solidFill>
              </a:rPr>
              <a:t>Quand ? </a:t>
            </a:r>
          </a:p>
          <a:p>
            <a:pPr marL="627063" lvl="2" indent="0" defTabSz="457200">
              <a:spcBef>
                <a:spcPts val="0"/>
              </a:spcBef>
              <a:spcAft>
                <a:spcPts val="0"/>
              </a:spcAft>
              <a:buSzTx/>
              <a:buNone/>
              <a:defRPr/>
            </a:pPr>
            <a:r>
              <a:rPr lang="fr-FR" sz="1600" b="1" dirty="0">
                <a:solidFill>
                  <a:srgbClr val="0C5076"/>
                </a:solidFill>
              </a:rPr>
              <a:t>Du 29 juin au 1</a:t>
            </a:r>
            <a:r>
              <a:rPr lang="fr-FR" sz="1600" b="1" baseline="30000" dirty="0">
                <a:solidFill>
                  <a:srgbClr val="0C5076"/>
                </a:solidFill>
              </a:rPr>
              <a:t>er</a:t>
            </a:r>
            <a:r>
              <a:rPr lang="fr-FR" sz="1600" b="1" dirty="0">
                <a:solidFill>
                  <a:srgbClr val="0C5076"/>
                </a:solidFill>
              </a:rPr>
              <a:t> juillet 2021</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Pour qui et pourquoi ?</a:t>
            </a:r>
            <a:endParaRPr lang="fr-FR" sz="1600" b="1" dirty="0">
              <a:solidFill>
                <a:srgbClr val="3D566E"/>
              </a:solidFill>
            </a:endParaRPr>
          </a:p>
          <a:p>
            <a:pPr marL="627063" lvl="2" indent="0" defTabSz="457200">
              <a:spcBef>
                <a:spcPts val="0"/>
              </a:spcBef>
              <a:spcAft>
                <a:spcPts val="0"/>
              </a:spcAft>
              <a:buSzTx/>
              <a:buNone/>
              <a:defRPr/>
            </a:pPr>
            <a:r>
              <a:rPr lang="fr-FR" sz="1600" b="1" dirty="0">
                <a:solidFill>
                  <a:srgbClr val="0C5076"/>
                </a:solidFill>
              </a:rPr>
              <a:t>Uniquement pour les candidats ayant des vœux en attente </a:t>
            </a:r>
          </a:p>
          <a:p>
            <a:pPr marL="627063" lvl="2" indent="0" defTabSz="457200">
              <a:spcBef>
                <a:spcPts val="0"/>
              </a:spcBef>
              <a:spcAft>
                <a:spcPts val="0"/>
              </a:spcAft>
              <a:buSzTx/>
              <a:buNone/>
              <a:defRPr/>
            </a:pPr>
            <a:r>
              <a:rPr lang="fr-FR" sz="1400" b="1" dirty="0">
                <a:solidFill>
                  <a:srgbClr val="F28E65"/>
                </a:solidFill>
              </a:rPr>
              <a:t>A noter </a:t>
            </a:r>
            <a:r>
              <a:rPr lang="fr-FR" sz="1400" dirty="0">
                <a:solidFill>
                  <a:srgbClr val="0C5076"/>
                </a:solidFill>
              </a:rPr>
              <a:t>: les candidats qui ont déjà accepté définitivement une proposition d’admission ne sont pas concernés. </a:t>
            </a:r>
            <a:endParaRPr lang="fr-FR" sz="1600" b="1" dirty="0">
              <a:solidFill>
                <a:srgbClr val="0C5076"/>
              </a:solidFill>
            </a:endParaRPr>
          </a:p>
          <a:p>
            <a:pPr marL="627063" lvl="2" indent="0" algn="just" defTabSz="457200">
              <a:spcBef>
                <a:spcPts val="0"/>
              </a:spcBef>
              <a:spcAft>
                <a:spcPts val="0"/>
              </a:spcAft>
              <a:buSzTx/>
              <a:buNone/>
              <a:defRPr/>
            </a:pPr>
            <a:r>
              <a:rPr lang="fr-FR" sz="1600" b="1" dirty="0">
                <a:solidFill>
                  <a:srgbClr val="0C5076"/>
                </a:solidFill>
              </a:rPr>
              <a:t>Pour faire le point sur son dossier un mois après le début de la phase d’admission</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Comment ? </a:t>
            </a:r>
          </a:p>
          <a:p>
            <a:pPr marL="627063" lvl="2" indent="0" defTabSz="457200">
              <a:spcBef>
                <a:spcPts val="0"/>
              </a:spcBef>
              <a:spcAft>
                <a:spcPts val="0"/>
              </a:spcAft>
              <a:buSzTx/>
              <a:buNone/>
              <a:defRPr/>
            </a:pPr>
            <a:r>
              <a:rPr lang="fr-FR" sz="1600" b="1" dirty="0">
                <a:solidFill>
                  <a:srgbClr val="0C5076"/>
                </a:solidFill>
              </a:rPr>
              <a:t>Les candidats doivent se connecter et confirmer les vœux en attente qui les intéressent toujours (avant le 1</a:t>
            </a:r>
            <a:r>
              <a:rPr lang="fr-FR" sz="1600" b="1" baseline="30000" dirty="0">
                <a:solidFill>
                  <a:srgbClr val="0C5076"/>
                </a:solidFill>
              </a:rPr>
              <a:t>er</a:t>
            </a:r>
            <a:r>
              <a:rPr lang="fr-FR" sz="1600" b="1" dirty="0">
                <a:solidFill>
                  <a:srgbClr val="0C5076"/>
                </a:solidFill>
              </a:rPr>
              <a:t> juillet 2021 à 23h59, heure de Paris)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Tree>
    <p:extLst>
      <p:ext uri="{BB962C8B-B14F-4D97-AF65-F5344CB8AC3E}">
        <p14:creationId xmlns:p14="http://schemas.microsoft.com/office/powerpoint/2010/main" xmlns="" val="3236891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via 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Tree>
    <p:extLst>
      <p:ext uri="{BB962C8B-B14F-4D97-AF65-F5344CB8AC3E}">
        <p14:creationId xmlns:p14="http://schemas.microsoft.com/office/powerpoint/2010/main" xmlns="" val="430257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0"/>
            <a:ext cx="8424001" cy="562500"/>
          </a:xfrm>
        </p:spPr>
        <p:txBody>
          <a:bodyPr/>
          <a:lstStyle/>
          <a:p>
            <a:r>
              <a:rPr lang="fr-FR" sz="2400"/>
              <a:t>Demande de bourse et/ou de logement </a:t>
            </a:r>
          </a:p>
        </p:txBody>
      </p:sp>
      <p:sp>
        <p:nvSpPr>
          <p:cNvPr id="3" name="Espace réservé du contenu 2"/>
          <p:cNvSpPr>
            <a:spLocks noGrp="1"/>
          </p:cNvSpPr>
          <p:nvPr>
            <p:ph sz="quarter" idx="14"/>
          </p:nvPr>
        </p:nvSpPr>
        <p:spPr>
          <a:xfrm>
            <a:off x="341625" y="1462500"/>
            <a:ext cx="8442375" cy="3197482"/>
          </a:xfrm>
        </p:spPr>
        <p:txBody>
          <a:bodyPr/>
          <a:lstStyle/>
          <a:p>
            <a:pPr defTabSz="457200">
              <a:spcBef>
                <a:spcPct val="20000"/>
              </a:spcBef>
              <a:spcAft>
                <a:spcPts val="0"/>
              </a:spcAft>
              <a:buClr>
                <a:srgbClr val="FF0000"/>
              </a:buClr>
            </a:pPr>
            <a:endParaRPr lang="fr-FR" sz="2100">
              <a:solidFill>
                <a:srgbClr val="3D566E"/>
              </a:solidFill>
              <a:latin typeface="Calibri"/>
            </a:endParaRPr>
          </a:p>
          <a:p>
            <a:pPr marL="342900" indent="-342900" defTabSz="457200">
              <a:spcBef>
                <a:spcPct val="20000"/>
              </a:spcBef>
              <a:spcAft>
                <a:spcPts val="0"/>
              </a:spcAft>
              <a:buClr>
                <a:srgbClr val="FF0000"/>
              </a:buClr>
              <a:buFont typeface="Arial" panose="020B0604020202020204" pitchFamily="34" charset="0"/>
              <a:buChar char="•"/>
            </a:pPr>
            <a:r>
              <a:rPr lang="fr-FR" sz="2100" b="1"/>
              <a:t>Créer son dossier social étudiant (DSE) </a:t>
            </a:r>
            <a:r>
              <a:rPr lang="fr-FR" sz="2100"/>
              <a:t>sur </a:t>
            </a:r>
            <a:r>
              <a:rPr lang="fr-FR" sz="2100">
                <a:hlinkClick r:id="rId2"/>
              </a:rPr>
              <a:t>www.messervices.etudiant.gouv.fr</a:t>
            </a:r>
            <a:r>
              <a:rPr lang="fr-FR" sz="2100"/>
              <a:t> pour demander une bourse et/ou un logement</a:t>
            </a:r>
            <a:endParaRPr lang="fr-FR" sz="2000"/>
          </a:p>
          <a:p>
            <a:pPr marL="342900" indent="-342900" defTabSz="457200">
              <a:spcBef>
                <a:spcPct val="20000"/>
              </a:spcBef>
              <a:spcAft>
                <a:spcPts val="0"/>
              </a:spcAft>
              <a:buClr>
                <a:srgbClr val="FF0000"/>
              </a:buClr>
              <a:buFont typeface="Arial" panose="020B0604020202020204" pitchFamily="34" charset="0"/>
              <a:buChar char="•"/>
            </a:pPr>
            <a:endParaRPr lang="fr-FR" sz="2000"/>
          </a:p>
          <a:p>
            <a:pPr marL="342900" indent="-342900" defTabSz="457200">
              <a:spcBef>
                <a:spcPct val="20000"/>
              </a:spcBef>
              <a:spcAft>
                <a:spcPts val="0"/>
              </a:spcAft>
              <a:buClr>
                <a:srgbClr val="FF0000"/>
              </a:buClr>
              <a:buFont typeface="Arial" panose="020B0604020202020204" pitchFamily="34" charset="0"/>
              <a:buChar char="•"/>
            </a:pPr>
            <a:r>
              <a:rPr lang="fr-FR" sz="2000" b="1"/>
              <a:t>Les demandes de logement en résidence universitaire </a:t>
            </a:r>
            <a:r>
              <a:rPr lang="fr-FR" sz="2000"/>
              <a:t>peuvent être effectuées </a:t>
            </a:r>
            <a:r>
              <a:rPr lang="fr-FR" sz="2000" u="sng"/>
              <a:t>jusqu’à la rentrée en septembre</a:t>
            </a:r>
          </a:p>
          <a:p>
            <a:pPr defTabSz="457200">
              <a:spcBef>
                <a:spcPct val="20000"/>
              </a:spcBef>
              <a:spcAft>
                <a:spcPts val="0"/>
              </a:spcAft>
              <a:buClr>
                <a:srgbClr val="FF0000"/>
              </a:buClr>
            </a:pPr>
            <a:endParaRPr lang="fr-FR" sz="2000" u="sng"/>
          </a:p>
          <a:p>
            <a:pPr marL="457200" lvl="1" indent="0" defTabSz="457200">
              <a:spcBef>
                <a:spcPct val="20000"/>
              </a:spcBef>
              <a:spcAft>
                <a:spcPts val="0"/>
              </a:spcAft>
              <a:buClr>
                <a:srgbClr val="FF0000"/>
              </a:buClr>
              <a:buNone/>
            </a:pPr>
            <a:endParaRPr lang="fr-FR" sz="1000">
              <a:solidFill>
                <a:srgbClr val="F28E65"/>
              </a:solidFill>
              <a:latin typeface="Calibri"/>
            </a:endParaRPr>
          </a:p>
          <a:p>
            <a:pPr marL="457200" lvl="1" indent="0" defTabSz="457200">
              <a:spcBef>
                <a:spcPct val="20000"/>
              </a:spcBef>
              <a:spcAft>
                <a:spcPts val="0"/>
              </a:spcAft>
              <a:buClr>
                <a:srgbClr val="FF0000"/>
              </a:buClr>
              <a:buNone/>
            </a:pPr>
            <a:endParaRPr lang="fr-FR" sz="2800" b="1">
              <a:solidFill>
                <a:srgbClr val="F28E65"/>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800" b="1" u="sng">
              <a:solidFill>
                <a:srgbClr val="F28E65"/>
              </a:solidFill>
              <a:latin typeface="Calibri"/>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8" name="Rectangle à coins arrondis 7"/>
          <p:cNvSpPr/>
          <p:nvPr/>
        </p:nvSpPr>
        <p:spPr>
          <a:xfrm>
            <a:off x="6660232" y="5147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Entre le 20 janvier </a:t>
            </a:r>
          </a:p>
          <a:p>
            <a:pPr algn="ctr"/>
            <a:r>
              <a:rPr lang="fr-FR" sz="1400" b="1">
                <a:solidFill>
                  <a:schemeClr val="bg1"/>
                </a:solidFill>
              </a:rPr>
              <a:t>et le 15 mai</a:t>
            </a:r>
          </a:p>
        </p:txBody>
      </p:sp>
      <p:sp>
        <p:nvSpPr>
          <p:cNvPr id="9" name="Rectangle à coins arrondis 8"/>
          <p:cNvSpPr/>
          <p:nvPr/>
        </p:nvSpPr>
        <p:spPr>
          <a:xfrm>
            <a:off x="1728000" y="4243500"/>
            <a:ext cx="5688000" cy="540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a:t>Toutes les infos sur la vie étudiante sur etudiant.gouv.fr</a:t>
            </a:r>
          </a:p>
        </p:txBody>
      </p:sp>
    </p:spTree>
    <p:extLst>
      <p:ext uri="{BB962C8B-B14F-4D97-AF65-F5344CB8AC3E}">
        <p14:creationId xmlns:p14="http://schemas.microsoft.com/office/powerpoint/2010/main" xmlns="" val="3386187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Des services disponibles tout au long de la procédure </a:t>
            </a:r>
          </a:p>
        </p:txBody>
      </p:sp>
      <p:sp>
        <p:nvSpPr>
          <p:cNvPr id="3" name="Espace réservé du contenu 2"/>
          <p:cNvSpPr>
            <a:spLocks noGrp="1"/>
          </p:cNvSpPr>
          <p:nvPr>
            <p:ph sz="quarter" idx="14"/>
          </p:nvPr>
        </p:nvSpPr>
        <p:spPr>
          <a:xfrm>
            <a:off x="342336" y="1707654"/>
            <a:ext cx="8424000" cy="3075846"/>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a:solidFill>
                  <a:srgbClr val="F28E65"/>
                </a:solidFill>
              </a:rPr>
              <a:t> Le numéro vert</a:t>
            </a:r>
            <a:r>
              <a:rPr lang="fr-FR" sz="1800">
                <a:solidFill>
                  <a:srgbClr val="3D566E"/>
                </a:solidFill>
              </a:rPr>
              <a:t> : </a:t>
            </a:r>
            <a:r>
              <a:rPr lang="fr-FR" sz="1800" b="1"/>
              <a:t>0 800 400 070 </a:t>
            </a:r>
            <a:r>
              <a:rPr lang="fr-FR" sz="1800"/>
              <a:t>(Numéros spécifiques pour l’Outre-mer sur Parcoursup.fr)</a:t>
            </a:r>
          </a:p>
          <a:p>
            <a:pPr marL="177800" lvl="0" indent="-177800" defTabSz="457200">
              <a:spcBef>
                <a:spcPct val="20000"/>
              </a:spcBef>
              <a:spcAft>
                <a:spcPts val="0"/>
              </a:spcAft>
              <a:buClr>
                <a:srgbClr val="FF0000"/>
              </a:buClr>
              <a:buSzPct val="100000"/>
              <a:buFont typeface="Lucida Grande"/>
              <a:buChar char="&gt;"/>
            </a:pPr>
            <a:endParaRPr lang="fr-FR" sz="18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a:solidFill>
                  <a:srgbClr val="3D566E"/>
                </a:solidFill>
              </a:rPr>
              <a:t> </a:t>
            </a:r>
            <a:r>
              <a:rPr lang="fr-FR" sz="1800" b="1">
                <a:solidFill>
                  <a:srgbClr val="F28E65"/>
                </a:solidFill>
              </a:rPr>
              <a:t>La messagerie contact </a:t>
            </a:r>
            <a:r>
              <a:rPr lang="fr-FR" sz="1800"/>
              <a:t>depuis le dossier candidat</a:t>
            </a:r>
          </a:p>
          <a:p>
            <a:pPr lvl="0" defTabSz="457200">
              <a:spcBef>
                <a:spcPct val="20000"/>
              </a:spcBef>
              <a:spcAft>
                <a:spcPts val="0"/>
              </a:spcAft>
              <a:buClr>
                <a:srgbClr val="FF0000"/>
              </a:buClr>
              <a:buSzPct val="100000"/>
            </a:pPr>
            <a:endParaRPr lang="fr-FR" sz="18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a:solidFill>
                  <a:srgbClr val="F28E65"/>
                </a:solidFill>
              </a:rPr>
              <a:t> Les réseaux sociaux pour rester informé : </a:t>
            </a:r>
          </a:p>
          <a:p>
            <a:pPr lvl="0" defTabSz="457200">
              <a:spcBef>
                <a:spcPct val="20000"/>
              </a:spcBef>
              <a:spcAft>
                <a:spcPts val="0"/>
              </a:spcAft>
              <a:buClr>
                <a:srgbClr val="FF0000"/>
              </a:buClr>
              <a:buSzPct val="100000"/>
            </a:pPr>
            <a:r>
              <a:rPr lang="fr-FR" sz="1800" b="1">
                <a:solidFill>
                  <a:srgbClr val="F28E65"/>
                </a:solidFill>
              </a:rPr>
              <a:t>		</a:t>
            </a:r>
            <a:r>
              <a:rPr lang="fr-FR" sz="1800" b="1"/>
              <a:t>@Parcoursup_info </a:t>
            </a:r>
          </a:p>
          <a:p>
            <a:pPr lvl="0" defTabSz="457200">
              <a:spcBef>
                <a:spcPct val="20000"/>
              </a:spcBef>
              <a:spcAft>
                <a:spcPts val="0"/>
              </a:spcAft>
              <a:buClr>
                <a:srgbClr val="FF0000"/>
              </a:buClr>
              <a:buSzPct val="100000"/>
            </a:pPr>
            <a:r>
              <a:rPr lang="fr-FR" sz="1800" b="1"/>
              <a:t>		@</a:t>
            </a:r>
            <a:r>
              <a:rPr lang="fr-FR" sz="1800" b="1" err="1"/>
              <a:t>Parcoursupinfo</a:t>
            </a:r>
            <a:endParaRPr lang="fr-FR" sz="1800" b="1"/>
          </a:p>
          <a:p>
            <a:endParaRPr lang="fr-FR"/>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5678" y="3651902"/>
            <a:ext cx="381946" cy="28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616" y="3939902"/>
            <a:ext cx="288000" cy="28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à coins arrondis 9"/>
          <p:cNvSpPr/>
          <p:nvPr/>
        </p:nvSpPr>
        <p:spPr>
          <a:xfrm>
            <a:off x="6660232" y="7433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A partir du 20 janvier</a:t>
            </a:r>
          </a:p>
        </p:txBody>
      </p:sp>
    </p:spTree>
    <p:extLst>
      <p:ext uri="{BB962C8B-B14F-4D97-AF65-F5344CB8AC3E}">
        <p14:creationId xmlns:p14="http://schemas.microsoft.com/office/powerpoint/2010/main" xmlns="" val="67485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3507854"/>
            <a:ext cx="9289032" cy="1368152"/>
          </a:xfrm>
        </p:spPr>
        <p:txBody>
          <a:bodyPr/>
          <a:lstStyle/>
          <a:p>
            <a:pPr marL="0" indent="0">
              <a:buNone/>
            </a:pPr>
            <a:r>
              <a:rPr lang="fr-FR" sz="2800"/>
              <a:t/>
            </a:r>
            <a:br>
              <a:rPr lang="fr-FR" sz="2800"/>
            </a:br>
            <a:r>
              <a:rPr lang="fr-FR" sz="2800"/>
              <a:t/>
            </a:r>
            <a:br>
              <a:rPr lang="fr-FR" sz="2800"/>
            </a:br>
            <a:r>
              <a:rPr lang="fr-FR" sz="2800"/>
              <a:t>Etape 1 : découvrir les formations et élaborer son projet d’orientation</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19/01/2021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8585" b="8585"/>
          <a:stretch>
            <a:fillRect/>
          </a:stretch>
        </p:blipFill>
        <p:spPr>
          <a:xfrm>
            <a:off x="1115616" y="747675"/>
            <a:ext cx="6944169" cy="3019715"/>
          </a:xfrm>
        </p:spPr>
      </p:pic>
    </p:spTree>
    <p:extLst>
      <p:ext uri="{BB962C8B-B14F-4D97-AF65-F5344CB8AC3E}">
        <p14:creationId xmlns:p14="http://schemas.microsoft.com/office/powerpoint/2010/main" xmlns="" val="54146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formations accessibles sur Parcoursup</a:t>
            </a:r>
          </a:p>
        </p:txBody>
      </p:sp>
      <p:sp>
        <p:nvSpPr>
          <p:cNvPr id="3" name="Espace réservé du contenu 2"/>
          <p:cNvSpPr>
            <a:spLocks noGrp="1"/>
          </p:cNvSpPr>
          <p:nvPr>
            <p:ph sz="quarter" idx="14"/>
          </p:nvPr>
        </p:nvSpPr>
        <p:spPr>
          <a:xfrm>
            <a:off x="308930" y="1347615"/>
            <a:ext cx="8583550" cy="3600400"/>
          </a:xfrm>
        </p:spPr>
        <p:txBody>
          <a:bodyPr/>
          <a:lstStyle/>
          <a:p>
            <a:r>
              <a:rPr lang="fr-FR" sz="1600" b="1" dirty="0">
                <a:solidFill>
                  <a:srgbClr val="F28E65"/>
                </a:solidFill>
              </a:rPr>
              <a:t>Plus de 17 000 formations dispensant de diplômes reconnus par l’Etat, y compris des formations en apprentissage, sont disponibles via le moteur de recherche de formation :</a:t>
            </a:r>
          </a:p>
          <a:p>
            <a:endParaRPr lang="fr-FR" sz="800" b="1" dirty="0">
              <a:solidFill>
                <a:srgbClr val="F28E65"/>
              </a:solidFill>
            </a:endParaRPr>
          </a:p>
          <a:p>
            <a:pPr marL="171450" indent="-171450">
              <a:buFont typeface="Arial" panose="020B0604020202020204" pitchFamily="34" charset="0"/>
              <a:buChar char="•"/>
            </a:pPr>
            <a:r>
              <a:rPr lang="fr-FR" sz="1600" b="1" dirty="0">
                <a:solidFill>
                  <a:srgbClr val="F28E65"/>
                </a:solidFill>
              </a:rPr>
              <a:t>Des formations non sélectives </a:t>
            </a:r>
            <a:r>
              <a:rPr lang="fr-FR" sz="1600" dirty="0"/>
              <a:t>: les différentes licences et les parcours d’accès aux études de santé (PASS)</a:t>
            </a:r>
          </a:p>
          <a:p>
            <a:pPr>
              <a:spcAft>
                <a:spcPts val="0"/>
              </a:spcAft>
            </a:pPr>
            <a:endParaRPr lang="fr-FR" sz="800" dirty="0"/>
          </a:p>
          <a:p>
            <a:pPr marL="171450" indent="-171450">
              <a:buFont typeface="Arial" panose="020B0604020202020204" pitchFamily="34" charset="0"/>
              <a:buChar char="•"/>
            </a:pPr>
            <a:r>
              <a:rPr lang="fr-FR" sz="1600" b="1" dirty="0">
                <a:solidFill>
                  <a:srgbClr val="F28E65"/>
                </a:solidFill>
              </a:rPr>
              <a:t>Des formations sélectives </a:t>
            </a:r>
            <a:r>
              <a:rPr lang="fr-FR" sz="1600" b="1" dirty="0"/>
              <a:t>: </a:t>
            </a:r>
            <a:r>
              <a:rPr lang="fr-FR" sz="1600" dirty="0"/>
              <a:t>classes prépa, BTS, BUT (</a:t>
            </a:r>
            <a:r>
              <a:rPr lang="fr-FR" sz="1600" dirty="0" err="1"/>
              <a:t>Bachelor</a:t>
            </a:r>
            <a:r>
              <a:rPr lang="fr-FR" sz="1600" dirty="0"/>
              <a:t>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buFont typeface="Arial" panose="020B0604020202020204" pitchFamily="34" charset="0"/>
              <a:buChar char="•"/>
            </a:pPr>
            <a:endParaRPr lang="fr-FR" sz="1600" dirty="0"/>
          </a:p>
          <a:p>
            <a:endParaRPr lang="fr-FR" sz="1100" dirty="0"/>
          </a:p>
          <a:p>
            <a:endParaRPr lang="fr-FR" sz="1050" dirty="0"/>
          </a:p>
        </p:txBody>
      </p:sp>
      <p:sp>
        <p:nvSpPr>
          <p:cNvPr id="5" name="Espace réservé de la date 4"/>
          <p:cNvSpPr>
            <a:spLocks noGrp="1"/>
          </p:cNvSpPr>
          <p:nvPr>
            <p:ph type="dt" sz="half" idx="10"/>
          </p:nvPr>
        </p:nvSpPr>
        <p:spPr/>
        <p:txBody>
          <a:bodyPr/>
          <a:lstStyle/>
          <a:p>
            <a:pPr algn="r"/>
            <a:fld id="{7E9E1B2D-AF3E-4378-92ED-82CE0A3E377E}"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
        <p:nvSpPr>
          <p:cNvPr id="4" name="Rectangle 3"/>
          <p:cNvSpPr/>
          <p:nvPr/>
        </p:nvSpPr>
        <p:spPr>
          <a:xfrm>
            <a:off x="802892" y="4103194"/>
            <a:ext cx="7543072" cy="618240"/>
          </a:xfrm>
          <a:prstGeom prst="rect">
            <a:avLst/>
          </a:prstGeom>
          <a:no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dirty="0">
                <a:solidFill>
                  <a:srgbClr val="0C5076"/>
                </a:solidFill>
              </a:rPr>
              <a:t>Quelques rares formations privées ne sont pas présentes sur Parcoursup &gt; prendre contact avec les établissements pour connaitre les modalités de candidature</a:t>
            </a:r>
          </a:p>
        </p:txBody>
      </p:sp>
    </p:spTree>
    <p:extLst>
      <p:ext uri="{BB962C8B-B14F-4D97-AF65-F5344CB8AC3E}">
        <p14:creationId xmlns:p14="http://schemas.microsoft.com/office/powerpoint/2010/main" xmlns="" val="12057550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nouvelles formations accessibles à la rentrée 2021</a:t>
            </a:r>
          </a:p>
        </p:txBody>
      </p:sp>
      <p:sp>
        <p:nvSpPr>
          <p:cNvPr id="3" name="Espace réservé du contenu 2"/>
          <p:cNvSpPr>
            <a:spLocks noGrp="1"/>
          </p:cNvSpPr>
          <p:nvPr>
            <p:ph sz="quarter" idx="14"/>
          </p:nvPr>
        </p:nvSpPr>
        <p:spPr>
          <a:xfrm>
            <a:off x="395972" y="1326601"/>
            <a:ext cx="8402434" cy="2865141"/>
          </a:xfrm>
        </p:spPr>
        <p:txBody>
          <a:bodyPr/>
          <a:lstStyle/>
          <a:p>
            <a:pPr marL="171450" lvl="0" indent="-171450">
              <a:buFont typeface="Arial" panose="020B0604020202020204" pitchFamily="34" charset="0"/>
              <a:buChar char="•"/>
            </a:pPr>
            <a:r>
              <a:rPr lang="fr-FR" sz="1800" b="1" dirty="0">
                <a:solidFill>
                  <a:srgbClr val="F28E65"/>
                </a:solidFill>
              </a:rPr>
              <a:t>Les quatre Écoles nationales vétérinaires françaises </a:t>
            </a:r>
            <a:r>
              <a:rPr lang="fr-FR" sz="1800" dirty="0"/>
              <a:t>(ENV) </a:t>
            </a:r>
          </a:p>
          <a:p>
            <a:pPr marL="171450" lvl="0" indent="-171450">
              <a:buFont typeface="Arial" panose="020B0604020202020204" pitchFamily="34" charset="0"/>
              <a:buChar char="•"/>
            </a:pPr>
            <a:r>
              <a:rPr lang="fr-FR" sz="1800" b="1" dirty="0">
                <a:solidFill>
                  <a:srgbClr val="F28E65"/>
                </a:solidFill>
              </a:rPr>
              <a:t>Les </a:t>
            </a:r>
            <a:r>
              <a:rPr lang="fr-FR" sz="1800" b="1" dirty="0" err="1">
                <a:solidFill>
                  <a:srgbClr val="F28E65"/>
                </a:solidFill>
              </a:rPr>
              <a:t>bachelors</a:t>
            </a:r>
            <a:r>
              <a:rPr lang="fr-FR" sz="1800" b="1" dirty="0">
                <a:solidFill>
                  <a:srgbClr val="F28E65"/>
                </a:solidFill>
              </a:rPr>
              <a:t> universitaires technologiques - BUT </a:t>
            </a:r>
            <a:r>
              <a:rPr lang="fr-FR" sz="1800" dirty="0"/>
              <a:t>qui remplacent les DUT (cursus intégré de 3 ans pour atteindre le grade licence et 24 spécialités inchangées)</a:t>
            </a:r>
          </a:p>
          <a:p>
            <a:pPr marL="171450" lvl="0" indent="-171450">
              <a:buFont typeface="Arial" panose="020B0604020202020204" pitchFamily="34" charset="0"/>
              <a:buChar char="•"/>
            </a:pPr>
            <a:r>
              <a:rPr lang="fr-FR" sz="1800" b="1" dirty="0">
                <a:solidFill>
                  <a:srgbClr val="F28E65"/>
                </a:solidFill>
              </a:rPr>
              <a:t>Les classes préparatoires </a:t>
            </a:r>
            <a:r>
              <a:rPr lang="fr-FR" sz="1800" dirty="0"/>
              <a:t>: la CPGE « Mathématiques, physique, ingénierie, informatique » (MP2I)  et la CPGE « Economique et commerciale voie générale (ECG) »</a:t>
            </a:r>
          </a:p>
          <a:p>
            <a:pPr marL="171450" lvl="0" indent="-171450">
              <a:buFont typeface="Arial" panose="020B0604020202020204" pitchFamily="34" charset="0"/>
              <a:buChar char="•"/>
            </a:pPr>
            <a:r>
              <a:rPr lang="fr-FR" sz="1800" b="1" dirty="0">
                <a:solidFill>
                  <a:srgbClr val="F28E65"/>
                </a:solidFill>
              </a:rPr>
              <a:t>Les Parcours préparatoires au professorat des écoles </a:t>
            </a:r>
            <a:r>
              <a:rPr lang="fr-FR" sz="1800" dirty="0"/>
              <a:t>(PPPE)</a:t>
            </a:r>
          </a:p>
          <a:p>
            <a:pPr marL="171450" lvl="0" indent="-171450">
              <a:buFont typeface="Arial" panose="020B0604020202020204" pitchFamily="34" charset="0"/>
              <a:buChar char="•"/>
            </a:pPr>
            <a:r>
              <a:rPr lang="fr-FR" sz="1800" dirty="0"/>
              <a:t>Et aussi des </a:t>
            </a:r>
            <a:r>
              <a:rPr lang="fr-FR" sz="1800" b="1" dirty="0">
                <a:solidFill>
                  <a:srgbClr val="F28E65"/>
                </a:solidFill>
              </a:rPr>
              <a:t>formations en apprentissage</a:t>
            </a:r>
            <a:r>
              <a:rPr lang="fr-FR" sz="1800" dirty="0"/>
              <a:t>, etc…</a:t>
            </a:r>
          </a:p>
          <a:p>
            <a:pPr marL="171450" lvl="0" indent="-171450">
              <a:buFont typeface="Arial" panose="020B0604020202020204" pitchFamily="34" charset="0"/>
              <a:buChar char="•"/>
            </a:pPr>
            <a:endParaRPr lang="fr-FR" sz="800" dirty="0"/>
          </a:p>
          <a:p>
            <a:pPr lvl="0"/>
            <a:r>
              <a:rPr lang="fr-FR" sz="1600" dirty="0"/>
              <a:t>Retrouvez toutes les infos sur ces formations sur </a:t>
            </a:r>
            <a:r>
              <a:rPr lang="fr-FR" sz="1600" b="1" dirty="0"/>
              <a:t>Terminales2020-2021.fr </a:t>
            </a:r>
            <a:r>
              <a:rPr lang="fr-FR" sz="1600" dirty="0"/>
              <a:t>et</a:t>
            </a:r>
            <a:r>
              <a:rPr lang="fr-FR" sz="1600" b="1" dirty="0"/>
              <a:t> Parcoursup.fr</a:t>
            </a:r>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a:p>
        </p:txBody>
      </p:sp>
    </p:spTree>
    <p:extLst>
      <p:ext uri="{BB962C8B-B14F-4D97-AF65-F5344CB8AC3E}">
        <p14:creationId xmlns:p14="http://schemas.microsoft.com/office/powerpoint/2010/main" xmlns="" val="394974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formations en apprentissage  </a:t>
            </a:r>
          </a:p>
        </p:txBody>
      </p:sp>
      <p:sp>
        <p:nvSpPr>
          <p:cNvPr id="3" name="Espace réservé du contenu 2"/>
          <p:cNvSpPr>
            <a:spLocks noGrp="1"/>
          </p:cNvSpPr>
          <p:nvPr>
            <p:ph sz="quarter" idx="14"/>
          </p:nvPr>
        </p:nvSpPr>
        <p:spPr>
          <a:xfrm>
            <a:off x="287523" y="1384733"/>
            <a:ext cx="8568952" cy="3024336"/>
          </a:xfrm>
        </p:spPr>
        <p:txBody>
          <a:bodyPr/>
          <a:lstStyle/>
          <a:p>
            <a:pPr lvl="0" algn="just"/>
            <a:r>
              <a:rPr lang="fr-FR" sz="1600" b="1" dirty="0"/>
              <a:t>Près de 5 000 formations en apprentissage disponibles en STS, IUT, Mentions complémentaires…</a:t>
            </a:r>
          </a:p>
          <a:p>
            <a:pPr marL="285750" lvl="1" indent="-285750">
              <a:lnSpc>
                <a:spcPct val="110000"/>
              </a:lnSpc>
              <a:defRPr/>
            </a:pPr>
            <a:r>
              <a:rPr lang="fr-FR" sz="1600" b="1" dirty="0">
                <a:solidFill>
                  <a:srgbClr val="ED7454"/>
                </a:solidFill>
              </a:rPr>
              <a:t>Etre étudiant apprenti c’est : </a:t>
            </a: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Être étudiant et surtout salarié</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Alterner formation pratique chez un employeur et une formation théorique </a:t>
            </a:r>
            <a:r>
              <a:rPr lang="fr-FR" sz="1500" dirty="0">
                <a:solidFill>
                  <a:srgbClr val="0C5076"/>
                </a:solidFill>
              </a:rPr>
              <a:t>dans un établissement (ex : un centre de formation d’apprentis - CFA)</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Un plus pour trouver du travail en fin de formation et s’insérer durablement </a:t>
            </a:r>
            <a:endParaRPr lang="fr-FR" sz="1500" b="1" dirty="0">
              <a:solidFill>
                <a:srgbClr val="0C5076"/>
              </a:solidFill>
              <a:cs typeface="Arial"/>
            </a:endParaRPr>
          </a:p>
          <a:p>
            <a:pPr marL="285750" lvl="1" indent="-285750">
              <a:lnSpc>
                <a:spcPct val="110000"/>
              </a:lnSpc>
              <a:defRPr/>
            </a:pPr>
            <a:r>
              <a:rPr lang="fr-FR" sz="1600" b="1" dirty="0">
                <a:solidFill>
                  <a:srgbClr val="ED7454"/>
                </a:solidFill>
              </a:rPr>
              <a:t>L’apprenti doit signer un contrat d’apprentissage avec un employeur</a:t>
            </a:r>
            <a:endParaRPr lang="fr-FR" sz="1600" b="1" dirty="0">
              <a:solidFill>
                <a:srgbClr val="ED7454"/>
              </a:solidFill>
              <a:cs typeface="Arial"/>
            </a:endParaRPr>
          </a:p>
          <a:p>
            <a:pPr marL="285750" lvl="1" indent="-285750">
              <a:lnSpc>
                <a:spcPct val="110000"/>
              </a:lnSpc>
              <a:defRPr/>
            </a:pPr>
            <a:r>
              <a:rPr lang="fr-FR" sz="1600" b="1" dirty="0">
                <a:solidFill>
                  <a:srgbClr val="ED7454"/>
                </a:solidFill>
              </a:rPr>
              <a:t>Les établissements (CFA) accompagnent leurs candidats pour trouver un employeur</a:t>
            </a:r>
            <a:endParaRPr lang="fr-FR" sz="4000" b="1"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a:p>
        </p:txBody>
      </p:sp>
    </p:spTree>
    <p:extLst>
      <p:ext uri="{BB962C8B-B14F-4D97-AF65-F5344CB8AC3E}">
        <p14:creationId xmlns:p14="http://schemas.microsoft.com/office/powerpoint/2010/main" xmlns="" val="338852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19/01/2021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a:t>
            </a:fld>
            <a:endParaRPr lang="fr-FR"/>
          </a:p>
        </p:txBody>
      </p:sp>
      <p:sp>
        <p:nvSpPr>
          <p:cNvPr id="10" name="ZoneTexte 9"/>
          <p:cNvSpPr txBox="1"/>
          <p:nvPr/>
        </p:nvSpPr>
        <p:spPr>
          <a:xfrm>
            <a:off x="6012160" y="1491631"/>
            <a:ext cx="2952328" cy="2653034"/>
          </a:xfrm>
          <a:prstGeom prst="rect">
            <a:avLst/>
          </a:prstGeom>
          <a:noFill/>
        </p:spPr>
        <p:txBody>
          <a:bodyPr wrap="square" rtlCol="0">
            <a:spAutoFit/>
          </a:bodyPr>
          <a:lstStyle/>
          <a:p>
            <a:pPr lvl="0" defTabSz="457200">
              <a:spcBef>
                <a:spcPct val="20000"/>
              </a:spcBef>
              <a:buClr>
                <a:srgbClr val="FF0000"/>
              </a:buClr>
              <a:buSzPct val="100000"/>
              <a:defRPr/>
            </a:pPr>
            <a:r>
              <a:rPr lang="fr-FR" sz="1600" b="1" dirty="0">
                <a:solidFill>
                  <a:srgbClr val="0C5076"/>
                </a:solidFill>
                <a:latin typeface="Calibri"/>
              </a:rPr>
              <a:t>Rechercher par mots clés ou critères de recherche </a:t>
            </a:r>
            <a:r>
              <a:rPr lang="fr-FR" sz="16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600" b="1" dirty="0">
              <a:solidFill>
                <a:srgbClr val="0C5076"/>
              </a:solidFill>
              <a:latin typeface="Calibri"/>
            </a:endParaRPr>
          </a:p>
          <a:p>
            <a:pPr lvl="0" defTabSz="457200">
              <a:spcBef>
                <a:spcPct val="20000"/>
              </a:spcBef>
              <a:buClr>
                <a:srgbClr val="FF0000"/>
              </a:buClr>
              <a:buSzPct val="100000"/>
              <a:defRPr/>
            </a:pPr>
            <a:r>
              <a:rPr lang="fr-FR" sz="1600" b="1" dirty="0">
                <a:solidFill>
                  <a:srgbClr val="0C5076"/>
                </a:solidFill>
                <a:latin typeface="Calibri"/>
              </a:rPr>
              <a:t>Affiner les résultats de recherche en zoomant sur la carte pour afficher les formations dans une zone précise</a:t>
            </a: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1419622"/>
            <a:ext cx="5647153" cy="2964756"/>
          </a:xfrm>
          <a:prstGeom prst="rect">
            <a:avLst/>
          </a:prstGeom>
        </p:spPr>
      </p:pic>
    </p:spTree>
    <p:extLst>
      <p:ext uri="{BB962C8B-B14F-4D97-AF65-F5344CB8AC3E}">
        <p14:creationId xmlns:p14="http://schemas.microsoft.com/office/powerpoint/2010/main" xmlns="" val="47658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a:latin typeface="+mj-lt"/>
                <a:ea typeface="+mj-ea"/>
                <a:cs typeface="+mj-cs"/>
              </a:rPr>
              <a:t>Consulter les résultats de recherche </a:t>
            </a:r>
          </a:p>
        </p:txBody>
      </p:sp>
      <p:sp>
        <p:nvSpPr>
          <p:cNvPr id="5" name="Espace réservé du texte 4"/>
          <p:cNvSpPr>
            <a:spLocks noGrp="1"/>
          </p:cNvSpPr>
          <p:nvPr>
            <p:ph type="body" sz="quarter" idx="15"/>
          </p:nvPr>
        </p:nvSpPr>
        <p:spPr>
          <a:xfrm>
            <a:off x="179512" y="1357772"/>
            <a:ext cx="2736304" cy="3374218"/>
          </a:xfrm>
        </p:spPr>
        <p:txBody>
          <a:bodyPr/>
          <a:lstStyle/>
          <a:p>
            <a:pPr lvl="0" defTabSz="457200">
              <a:spcBef>
                <a:spcPct val="20000"/>
              </a:spcBef>
              <a:spcAft>
                <a:spcPts val="0"/>
              </a:spcAft>
              <a:buClr>
                <a:srgbClr val="FF0000"/>
              </a:buClr>
              <a:buSzPct val="100000"/>
              <a:defRPr/>
            </a:pPr>
            <a:r>
              <a:rPr lang="fr-FR" sz="1400" b="1" dirty="0">
                <a:latin typeface="Calibri"/>
              </a:rPr>
              <a:t>Pour chaque formation trouvée :</a:t>
            </a:r>
          </a:p>
          <a:p>
            <a:pPr lvl="0" defTabSz="457200">
              <a:spcBef>
                <a:spcPct val="20000"/>
              </a:spcBef>
              <a:spcAft>
                <a:spcPts val="0"/>
              </a:spcAft>
              <a:buClr>
                <a:srgbClr val="FF0000"/>
              </a:buClr>
              <a:buSzPct val="100000"/>
              <a:defRPr/>
            </a:pPr>
            <a:endParaRPr lang="fr-FR" sz="1400" b="1" dirty="0">
              <a:latin typeface="Calibri"/>
            </a:endParaRPr>
          </a:p>
          <a:p>
            <a:pPr marL="169863"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Le </a:t>
            </a:r>
            <a:r>
              <a:rPr lang="fr-FR" sz="1100" b="1" dirty="0">
                <a:solidFill>
                  <a:srgbClr val="0C5076"/>
                </a:solidFill>
                <a:latin typeface="Calibri"/>
              </a:rPr>
              <a:t>nombre de places </a:t>
            </a:r>
            <a:r>
              <a:rPr lang="fr-FR" sz="1100" dirty="0">
                <a:solidFill>
                  <a:srgbClr val="0C5076"/>
                </a:solidFill>
                <a:latin typeface="Calibri"/>
              </a:rPr>
              <a:t>disponibles en 2021 (visible à partir du 20 janvier 2021) </a:t>
            </a:r>
          </a:p>
          <a:p>
            <a:pPr marL="169863" lvl="1" indent="-169863" defTabSz="457200">
              <a:spcBef>
                <a:spcPct val="20000"/>
              </a:spcBef>
              <a:spcAft>
                <a:spcPts val="0"/>
              </a:spcAft>
              <a:buClr>
                <a:srgbClr val="FF0000"/>
              </a:buClr>
              <a:buFont typeface="Arial-ItalicMT" charset="0"/>
              <a:buChar char="&gt;"/>
              <a:defRPr/>
            </a:pPr>
            <a:endParaRPr lang="fr-FR" sz="11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Le </a:t>
            </a:r>
            <a:r>
              <a:rPr lang="fr-FR" sz="1100" b="1" dirty="0">
                <a:solidFill>
                  <a:srgbClr val="0C5076"/>
                </a:solidFill>
                <a:latin typeface="Calibri"/>
              </a:rPr>
              <a:t>taux d'accès </a:t>
            </a:r>
            <a:r>
              <a:rPr lang="fr-FR" sz="1100" dirty="0">
                <a:solidFill>
                  <a:srgbClr val="0C5076"/>
                </a:solidFill>
                <a:latin typeface="Calibri"/>
              </a:rPr>
              <a:t>en 2020, c'est à dire la proportion de candidats ayant reçu une proposition d'admission en phase principale</a:t>
            </a:r>
          </a:p>
          <a:p>
            <a:pPr marL="169863" lvl="1" indent="-169863" defTabSz="457200">
              <a:spcBef>
                <a:spcPct val="20000"/>
              </a:spcBef>
              <a:spcAft>
                <a:spcPts val="0"/>
              </a:spcAft>
              <a:buClr>
                <a:srgbClr val="FF0000"/>
              </a:buClr>
              <a:buFont typeface="Arial-ItalicMT" charset="0"/>
              <a:buChar char="&gt;"/>
              <a:defRPr/>
            </a:pPr>
            <a:endParaRPr lang="fr-FR" sz="11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Le </a:t>
            </a:r>
            <a:r>
              <a:rPr lang="fr-FR" sz="1100" b="1" dirty="0">
                <a:solidFill>
                  <a:srgbClr val="0C5076"/>
                </a:solidFill>
                <a:latin typeface="Calibri"/>
              </a:rPr>
              <a:t>pourcentage de candidats  admis selon le type de baccalauréat </a:t>
            </a:r>
            <a:r>
              <a:rPr lang="fr-FR" sz="1100" dirty="0">
                <a:solidFill>
                  <a:srgbClr val="0C5076"/>
                </a:solidFill>
                <a:latin typeface="Calibri"/>
              </a:rPr>
              <a:t>en 2020</a:t>
            </a:r>
          </a:p>
          <a:p>
            <a:pPr marL="11112" lvl="1" indent="0" defTabSz="457200">
              <a:spcBef>
                <a:spcPct val="20000"/>
              </a:spcBef>
              <a:spcAft>
                <a:spcPts val="0"/>
              </a:spcAft>
              <a:buClr>
                <a:srgbClr val="FF0000"/>
              </a:buClr>
              <a:buNone/>
              <a:defRPr/>
            </a:pPr>
            <a:endParaRPr lang="fr-FR" sz="1100" dirty="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b="1" dirty="0">
                <a:solidFill>
                  <a:srgbClr val="0C5076"/>
                </a:solidFill>
                <a:latin typeface="Calibri"/>
              </a:rPr>
              <a:t>Un lien pour accéder à la fiche détaillée de la formation</a:t>
            </a:r>
          </a:p>
          <a:p>
            <a:pPr lvl="0"/>
            <a:endParaRPr lang="fr-FR" sz="1200" dirty="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pPr algn="r"/>
              <a:t>19/01/2021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07702" y="1275606"/>
            <a:ext cx="6028794"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37920119"/>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916</TotalTime>
  <Words>2299</Words>
  <Application>Microsoft Office PowerPoint</Application>
  <PresentationFormat>Affichage à l'écran (16:9)</PresentationFormat>
  <Paragraphs>340</Paragraphs>
  <Slides>37</Slides>
  <Notes>4</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OPÉRATEURS</vt:lpstr>
      <vt:lpstr>w</vt:lpstr>
      <vt:lpstr>Sommaire  </vt:lpstr>
      <vt:lpstr>Diapositive 3</vt:lpstr>
      <vt:lpstr>  Etape 1 : découvrir les formations et élaborer son projet d’orientation</vt:lpstr>
      <vt:lpstr>Les formations accessibles sur Parcoursup</vt:lpstr>
      <vt:lpstr>Les nouvelles formations accessibles à la rentrée 2021</vt:lpstr>
      <vt:lpstr>Focus sur les formations en apprentissage  </vt:lpstr>
      <vt:lpstr>Rechercher des formations sur Parcoursup.fr </vt:lpstr>
      <vt:lpstr>Diapositive 9</vt:lpstr>
      <vt:lpstr>Diapositive 10</vt:lpstr>
      <vt:lpstr>Consolider son projet d’orientation </vt:lpstr>
      <vt:lpstr>L’accompagnement des candidats en situation de handicap ou atteints d’un trouble de santé invalidant </vt:lpstr>
      <vt:lpstr>Diapositive 13</vt:lpstr>
      <vt:lpstr>S’inscrire sur Parcoursup </vt:lpstr>
      <vt:lpstr>Formuler des vœux sur Parcoursup </vt:lpstr>
      <vt:lpstr>Focus sur les vœux multiples (1/2)   </vt:lpstr>
      <vt:lpstr>Focus sur les vœux multiples (2/2) </vt:lpstr>
      <vt:lpstr>Focus sur les vœux en apprentissage </vt:lpstr>
      <vt:lpstr>Focus sur le secteur géographique</vt:lpstr>
      <vt:lpstr>Diapositive 20</vt:lpstr>
      <vt:lpstr>Finaliser son dossier et confirmer vos vœux </vt:lpstr>
      <vt:lpstr>Récapitulatif des éléments transmis à chaque formation</vt:lpstr>
      <vt:lpstr>Diapositive 23</vt:lpstr>
      <vt:lpstr> L’examen des vœux par les formations</vt:lpstr>
      <vt:lpstr>Les principes de l’admission </vt:lpstr>
      <vt:lpstr>Etape 3 : consulter les réponses des formations et faire ses choix </vt:lpstr>
      <vt:lpstr>Diapositive 27</vt:lpstr>
      <vt:lpstr>La phase d’admission principale du 27 mai au 16 juillet 2021   </vt:lpstr>
      <vt:lpstr>Les réponses des formations et les choix des candidats  </vt:lpstr>
      <vt:lpstr>Des alertes dès qu’un candidat reçoit une proposition d’admission </vt:lpstr>
      <vt:lpstr>Comment répondre aux propositions d’admission ? (1/3)  </vt:lpstr>
      <vt:lpstr>Comment répondre aux propositions d’admission ? (2/3)  </vt:lpstr>
      <vt:lpstr>Comment répondre aux propositions d’admission ? (3/3)  </vt:lpstr>
      <vt:lpstr>Le point d’étape obligatoire </vt:lpstr>
      <vt:lpstr>L’inscription administrative dans la formation choisie </vt:lpstr>
      <vt:lpstr>Demande de bourse et/ou de logement </vt:lpstr>
      <vt:lpstr>Des services disponibles tout au long de la procédure </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provadj</cp:lastModifiedBy>
  <cp:revision>27</cp:revision>
  <dcterms:created xsi:type="dcterms:W3CDTF">2020-10-27T08:44:50Z</dcterms:created>
  <dcterms:modified xsi:type="dcterms:W3CDTF">2021-01-19T08:59:30Z</dcterms:modified>
</cp:coreProperties>
</file>